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6" r:id="rId2"/>
    <p:sldId id="274" r:id="rId3"/>
    <p:sldId id="275" r:id="rId4"/>
    <p:sldId id="276" r:id="rId5"/>
    <p:sldId id="277" r:id="rId6"/>
    <p:sldId id="278" r:id="rId7"/>
    <p:sldId id="279" r:id="rId8"/>
    <p:sldId id="280" r:id="rId9"/>
    <p:sldId id="281" r:id="rId10"/>
    <p:sldId id="282" r:id="rId11"/>
    <p:sldId id="283" r:id="rId12"/>
    <p:sldId id="284" r:id="rId13"/>
    <p:sldId id="285" r:id="rId14"/>
    <p:sldId id="286" r:id="rId15"/>
    <p:sldId id="287" r:id="rId16"/>
    <p:sldId id="289" r:id="rId17"/>
    <p:sldId id="290" r:id="rId18"/>
    <p:sldId id="292" r:id="rId19"/>
    <p:sldId id="288" r:id="rId20"/>
    <p:sldId id="291" r:id="rId2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96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664013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22339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08848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1520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861561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77605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89929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1098183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5751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415937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593188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560C0FA-BD14-40E5-82C1-FE8D9E4AC309}"/>
              </a:ext>
            </a:extLst>
          </p:cNvPr>
          <p:cNvSpPr>
            <a:spLocks noChangeArrowheads="1"/>
          </p:cNvSpPr>
          <p:nvPr/>
        </p:nvSpPr>
        <p:spPr bwMode="auto">
          <a:xfrm>
            <a:off x="0" y="0"/>
            <a:ext cx="9144000" cy="6858000"/>
          </a:xfrm>
          <a:prstGeom prst="rect">
            <a:avLst/>
          </a:prstGeom>
          <a:gradFill rotWithShape="0">
            <a:gsLst>
              <a:gs pos="0">
                <a:srgbClr val="66B3FF"/>
              </a:gs>
              <a:gs pos="100000">
                <a:srgbClr val="003366"/>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342900" indent="-342900" algn="l" rtl="0" eaLnBrk="0" fontAlgn="base" hangingPunct="0">
        <a:spcBef>
          <a:spcPct val="20000"/>
        </a:spcBef>
        <a:spcAft>
          <a:spcPct val="0"/>
        </a:spcAft>
        <a:buChar char="•"/>
        <a:defRPr sz="3200">
          <a:solidFill>
            <a:schemeClr val="tx1"/>
          </a:solidFill>
          <a:latin typeface="+mn-lt"/>
        </a:defRPr>
      </a:lvl2pPr>
      <a:lvl3pPr marL="342900" indent="-342900" algn="l" rtl="0" eaLnBrk="0" fontAlgn="base" hangingPunct="0">
        <a:spcBef>
          <a:spcPct val="20000"/>
        </a:spcBef>
        <a:spcAft>
          <a:spcPct val="0"/>
        </a:spcAft>
        <a:buChar char="•"/>
        <a:defRPr sz="3200">
          <a:solidFill>
            <a:schemeClr val="tx1"/>
          </a:solidFill>
          <a:latin typeface="+mn-lt"/>
        </a:defRPr>
      </a:lvl3pPr>
      <a:lvl4pPr marL="342900" indent="-342900" algn="l" rtl="0" eaLnBrk="0" fontAlgn="base" hangingPunct="0">
        <a:spcBef>
          <a:spcPct val="20000"/>
        </a:spcBef>
        <a:spcAft>
          <a:spcPct val="0"/>
        </a:spcAft>
        <a:buChar char="•"/>
        <a:defRPr sz="3200">
          <a:solidFill>
            <a:schemeClr val="tx1"/>
          </a:solidFill>
          <a:latin typeface="+mn-lt"/>
        </a:defRPr>
      </a:lvl4pPr>
      <a:lvl5pPr marL="342900" indent="-342900" algn="l" rtl="0" eaLnBrk="0" fontAlgn="base" hangingPunct="0">
        <a:spcBef>
          <a:spcPct val="20000"/>
        </a:spcBef>
        <a:spcAft>
          <a:spcPct val="0"/>
        </a:spcAft>
        <a:buChar char="•"/>
        <a:defRPr sz="3200">
          <a:solidFill>
            <a:schemeClr val="tx1"/>
          </a:solidFill>
          <a:latin typeface="+mn-lt"/>
        </a:defRPr>
      </a:lvl5pPr>
      <a:lvl6pPr marL="800100" indent="-342900" algn="l" rtl="0" eaLnBrk="0" fontAlgn="base" hangingPunct="0">
        <a:spcBef>
          <a:spcPct val="20000"/>
        </a:spcBef>
        <a:spcAft>
          <a:spcPct val="0"/>
        </a:spcAft>
        <a:buChar char="•"/>
        <a:defRPr sz="3200">
          <a:solidFill>
            <a:schemeClr val="tx1"/>
          </a:solidFill>
          <a:latin typeface="+mn-lt"/>
        </a:defRPr>
      </a:lvl6pPr>
      <a:lvl7pPr marL="1257300" indent="-342900" algn="l" rtl="0" eaLnBrk="0" fontAlgn="base" hangingPunct="0">
        <a:spcBef>
          <a:spcPct val="20000"/>
        </a:spcBef>
        <a:spcAft>
          <a:spcPct val="0"/>
        </a:spcAft>
        <a:buChar char="•"/>
        <a:defRPr sz="3200">
          <a:solidFill>
            <a:schemeClr val="tx1"/>
          </a:solidFill>
          <a:latin typeface="+mn-lt"/>
        </a:defRPr>
      </a:lvl7pPr>
      <a:lvl8pPr marL="1714500" indent="-342900" algn="l" rtl="0" eaLnBrk="0" fontAlgn="base" hangingPunct="0">
        <a:spcBef>
          <a:spcPct val="20000"/>
        </a:spcBef>
        <a:spcAft>
          <a:spcPct val="0"/>
        </a:spcAft>
        <a:buChar char="•"/>
        <a:defRPr sz="3200">
          <a:solidFill>
            <a:schemeClr val="tx1"/>
          </a:solidFill>
          <a:latin typeface="+mn-lt"/>
        </a:defRPr>
      </a:lvl8pPr>
      <a:lvl9pPr marL="2171700" indent="-342900" algn="l" rtl="0" eaLnBrk="0" fontAlgn="base" hangingPunct="0">
        <a:spcBef>
          <a:spcPct val="20000"/>
        </a:spcBef>
        <a:spcAft>
          <a:spcPct val="0"/>
        </a:spcAft>
        <a:buChar char="•"/>
        <a:defRPr sz="3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3E523FB7-A304-4B67-8398-C28AE628ED53}"/>
              </a:ext>
            </a:extLst>
          </p:cNvPr>
          <p:cNvSpPr>
            <a:spLocks noGrp="1" noChangeArrowheads="1"/>
          </p:cNvSpPr>
          <p:nvPr>
            <p:ph type="ctrTitle" idx="4294967295"/>
          </p:nvPr>
        </p:nvSpPr>
        <p:spPr bwMode="auto">
          <a:xfrm>
            <a:off x="228600" y="1870075"/>
            <a:ext cx="8653463" cy="7381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381000"/>
            <a:r>
              <a:rPr lang="en-US" altLang="en-US" sz="4800" b="1">
                <a:solidFill>
                  <a:srgbClr val="FFFFFF"/>
                </a:solidFill>
                <a:latin typeface="Times New Roman" panose="02020603050405020304" pitchFamily="18" charset="0"/>
              </a:rPr>
              <a:t>Meditation Six</a:t>
            </a:r>
          </a:p>
        </p:txBody>
      </p:sp>
      <p:sp>
        <p:nvSpPr>
          <p:cNvPr id="2051" name="Rectangle 3">
            <a:extLst>
              <a:ext uri="{FF2B5EF4-FFF2-40B4-BE49-F238E27FC236}">
                <a16:creationId xmlns:a16="http://schemas.microsoft.com/office/drawing/2014/main" id="{D25B9605-673C-408A-AD8B-E2D1B88D0E38}"/>
              </a:ext>
            </a:extLst>
          </p:cNvPr>
          <p:cNvSpPr>
            <a:spLocks noChangeArrowheads="1"/>
          </p:cNvSpPr>
          <p:nvPr/>
        </p:nvSpPr>
        <p:spPr bwMode="auto">
          <a:xfrm>
            <a:off x="263525" y="2763838"/>
            <a:ext cx="8583613" cy="34925"/>
          </a:xfrm>
          <a:prstGeom prst="rect">
            <a:avLst/>
          </a:prstGeom>
          <a:solidFill>
            <a:srgbClr val="66B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2052" name="Freeform 4">
            <a:extLst>
              <a:ext uri="{FF2B5EF4-FFF2-40B4-BE49-F238E27FC236}">
                <a16:creationId xmlns:a16="http://schemas.microsoft.com/office/drawing/2014/main" id="{D9570806-13AC-4A73-8885-24D7F98BA61E}"/>
              </a:ext>
            </a:extLst>
          </p:cNvPr>
          <p:cNvSpPr>
            <a:spLocks noChangeArrowheads="1"/>
          </p:cNvSpPr>
          <p:nvPr/>
        </p:nvSpPr>
        <p:spPr bwMode="auto">
          <a:xfrm>
            <a:off x="228600" y="2728913"/>
            <a:ext cx="8653463" cy="104775"/>
          </a:xfrm>
          <a:custGeom>
            <a:avLst/>
            <a:gdLst>
              <a:gd name="T0" fmla="*/ 0 w 5451"/>
              <a:gd name="T1" fmla="*/ 2147483646 h 66"/>
              <a:gd name="T2" fmla="*/ 2147483646 w 5451"/>
              <a:gd name="T3" fmla="*/ 2147483646 h 66"/>
              <a:gd name="T4" fmla="*/ 2147483646 w 5451"/>
              <a:gd name="T5" fmla="*/ 0 h 66"/>
              <a:gd name="T6" fmla="*/ 2147483646 w 5451"/>
              <a:gd name="T7" fmla="*/ 2147483646 h 66"/>
              <a:gd name="T8" fmla="*/ 2147483646 w 5451"/>
              <a:gd name="T9" fmla="*/ 2147483646 h 66"/>
              <a:gd name="T10" fmla="*/ 2147483646 w 5451"/>
              <a:gd name="T11" fmla="*/ 2147483646 h 66"/>
              <a:gd name="T12" fmla="*/ 0 w 5451"/>
              <a:gd name="T13" fmla="*/ 2147483646 h 66"/>
              <a:gd name="T14" fmla="*/ 0 60000 65536"/>
              <a:gd name="T15" fmla="*/ 0 60000 65536"/>
              <a:gd name="T16" fmla="*/ 0 60000 65536"/>
              <a:gd name="T17" fmla="*/ 0 60000 65536"/>
              <a:gd name="T18" fmla="*/ 0 60000 65536"/>
              <a:gd name="T19" fmla="*/ 0 60000 65536"/>
              <a:gd name="T20" fmla="*/ 0 60000 65536"/>
              <a:gd name="T21" fmla="*/ 0 w 5451"/>
              <a:gd name="T22" fmla="*/ 0 h 66"/>
              <a:gd name="T23" fmla="*/ 5451 w 5451"/>
              <a:gd name="T24" fmla="*/ 66 h 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51" h="66">
                <a:moveTo>
                  <a:pt x="0" y="66"/>
                </a:moveTo>
                <a:lnTo>
                  <a:pt x="5451" y="66"/>
                </a:lnTo>
                <a:lnTo>
                  <a:pt x="5451" y="0"/>
                </a:lnTo>
                <a:lnTo>
                  <a:pt x="5429" y="22"/>
                </a:lnTo>
                <a:lnTo>
                  <a:pt x="5429" y="44"/>
                </a:lnTo>
                <a:lnTo>
                  <a:pt x="22" y="44"/>
                </a:lnTo>
                <a:lnTo>
                  <a:pt x="0" y="66"/>
                </a:lnTo>
                <a:close/>
              </a:path>
            </a:pathLst>
          </a:custGeom>
          <a:solidFill>
            <a:srgbClr val="005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53" name="Freeform 5">
            <a:extLst>
              <a:ext uri="{FF2B5EF4-FFF2-40B4-BE49-F238E27FC236}">
                <a16:creationId xmlns:a16="http://schemas.microsoft.com/office/drawing/2014/main" id="{40ED4630-4E81-43BC-8E79-BA63BA00CC5F}"/>
              </a:ext>
            </a:extLst>
          </p:cNvPr>
          <p:cNvSpPr>
            <a:spLocks noChangeArrowheads="1"/>
          </p:cNvSpPr>
          <p:nvPr/>
        </p:nvSpPr>
        <p:spPr bwMode="auto">
          <a:xfrm>
            <a:off x="228600" y="2728913"/>
            <a:ext cx="8653463" cy="104775"/>
          </a:xfrm>
          <a:custGeom>
            <a:avLst/>
            <a:gdLst>
              <a:gd name="T0" fmla="*/ 0 w 5451"/>
              <a:gd name="T1" fmla="*/ 2147483646 h 66"/>
              <a:gd name="T2" fmla="*/ 0 w 5451"/>
              <a:gd name="T3" fmla="*/ 0 h 66"/>
              <a:gd name="T4" fmla="*/ 2147483646 w 5451"/>
              <a:gd name="T5" fmla="*/ 0 h 66"/>
              <a:gd name="T6" fmla="*/ 2147483646 w 5451"/>
              <a:gd name="T7" fmla="*/ 2147483646 h 66"/>
              <a:gd name="T8" fmla="*/ 2147483646 w 5451"/>
              <a:gd name="T9" fmla="*/ 2147483646 h 66"/>
              <a:gd name="T10" fmla="*/ 2147483646 w 5451"/>
              <a:gd name="T11" fmla="*/ 2147483646 h 66"/>
              <a:gd name="T12" fmla="*/ 0 w 5451"/>
              <a:gd name="T13" fmla="*/ 2147483646 h 66"/>
              <a:gd name="T14" fmla="*/ 0 60000 65536"/>
              <a:gd name="T15" fmla="*/ 0 60000 65536"/>
              <a:gd name="T16" fmla="*/ 0 60000 65536"/>
              <a:gd name="T17" fmla="*/ 0 60000 65536"/>
              <a:gd name="T18" fmla="*/ 0 60000 65536"/>
              <a:gd name="T19" fmla="*/ 0 60000 65536"/>
              <a:gd name="T20" fmla="*/ 0 60000 65536"/>
              <a:gd name="T21" fmla="*/ 0 w 5451"/>
              <a:gd name="T22" fmla="*/ 0 h 66"/>
              <a:gd name="T23" fmla="*/ 5451 w 5451"/>
              <a:gd name="T24" fmla="*/ 66 h 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51" h="66">
                <a:moveTo>
                  <a:pt x="0" y="66"/>
                </a:moveTo>
                <a:lnTo>
                  <a:pt x="0" y="0"/>
                </a:lnTo>
                <a:lnTo>
                  <a:pt x="5451" y="0"/>
                </a:lnTo>
                <a:lnTo>
                  <a:pt x="5429" y="22"/>
                </a:lnTo>
                <a:lnTo>
                  <a:pt x="22" y="22"/>
                </a:lnTo>
                <a:lnTo>
                  <a:pt x="22" y="44"/>
                </a:lnTo>
                <a:lnTo>
                  <a:pt x="0" y="66"/>
                </a:lnTo>
                <a:close/>
              </a:path>
            </a:pathLst>
          </a:custGeom>
          <a:solidFill>
            <a:srgbClr val="C1E1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54" name="Rectangle 6">
            <a:extLst>
              <a:ext uri="{FF2B5EF4-FFF2-40B4-BE49-F238E27FC236}">
                <a16:creationId xmlns:a16="http://schemas.microsoft.com/office/drawing/2014/main" id="{A363FE7C-FFFE-44DE-9047-CDD1C1CC797E}"/>
              </a:ext>
            </a:extLst>
          </p:cNvPr>
          <p:cNvSpPr>
            <a:spLocks noGrp="1" noChangeArrowheads="1"/>
          </p:cNvSpPr>
          <p:nvPr>
            <p:ph type="subTitle" idx="4294967295"/>
          </p:nvPr>
        </p:nvSpPr>
        <p:spPr bwMode="auto">
          <a:xfrm>
            <a:off x="227013" y="2990850"/>
            <a:ext cx="8655050" cy="984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indent="0" algn="ctr" defTabSz="381000">
              <a:spcBef>
                <a:spcPct val="0"/>
              </a:spcBef>
              <a:buFontTx/>
              <a:buNone/>
            </a:pPr>
            <a:r>
              <a:rPr lang="en-US" altLang="en-US">
                <a:solidFill>
                  <a:schemeClr val="bg1"/>
                </a:solidFill>
              </a:rPr>
              <a:t>The existence of material things, and the real distinction between mind and body</a:t>
            </a:r>
            <a:endParaRPr lang="en-US" altLang="en-US" sz="2800">
              <a:solidFill>
                <a:schemeClr val="bg1"/>
              </a:solidFill>
              <a:latin typeface="Times New Roman" panose="02020603050405020304" pitchFamily="18" charset="0"/>
            </a:endParaRPr>
          </a:p>
        </p:txBody>
      </p:sp>
    </p:spTree>
  </p:cSld>
  <p:clrMapOvr>
    <a:masterClrMapping/>
  </p:clrMapOvr>
  <p:transition advClick="0">
    <p:cover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6">
            <a:extLst>
              <a:ext uri="{FF2B5EF4-FFF2-40B4-BE49-F238E27FC236}">
                <a16:creationId xmlns:a16="http://schemas.microsoft.com/office/drawing/2014/main" id="{CA67F7D2-61D8-4941-BBEB-2C4FBDAEC43F}"/>
              </a:ext>
            </a:extLst>
          </p:cNvPr>
          <p:cNvSpPr>
            <a:spLocks noGrp="1" noChangeArrowheads="1"/>
          </p:cNvSpPr>
          <p:nvPr>
            <p:ph idx="1"/>
          </p:nvPr>
        </p:nvSpPr>
        <p:spPr bwMode="auto">
          <a:xfrm>
            <a:off x="457200" y="381000"/>
            <a:ext cx="8229600" cy="38417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indent="0" algn="ctr">
              <a:buFontTx/>
              <a:buNone/>
            </a:pPr>
            <a:r>
              <a:rPr lang="en-US" altLang="en-US" sz="2400" b="1"/>
              <a:t>But There's a Reason for Optimism:</a:t>
            </a:r>
            <a:endParaRPr lang="en-US" altLang="en-US" sz="2400"/>
          </a:p>
          <a:p>
            <a:pPr marL="0" indent="0">
              <a:buFontTx/>
              <a:buNone/>
            </a:pPr>
            <a:r>
              <a:rPr lang="en-US" altLang="en-US" sz="2400"/>
              <a:t>"surely there is no doubt that all that I am taught by nature has some truth to it; for by 'nature,' … I understand nothing other than God himself or the ordered network of created things which was instituted by God." (97)</a:t>
            </a:r>
          </a:p>
          <a:p>
            <a:pPr marL="0" indent="0">
              <a:buFontTx/>
              <a:buNone/>
            </a:pPr>
            <a:r>
              <a:rPr lang="en-US" altLang="en-US" sz="2400"/>
              <a:t>"There is nothing that this nature teaches me more explicitly than that I have a body that is ill-disposed when I feel pain, that needs food and drink when I suffer hunger or thirst, and the like. Therefore, I should not doubt that there is some truth in this." (97) [Note: 'some truth']</a:t>
            </a:r>
          </a:p>
        </p:txBody>
      </p:sp>
    </p:spTree>
  </p:cSld>
  <p:clrMapOvr>
    <a:masterClrMapping/>
  </p:clrMapOvr>
  <p:transition advClick="0">
    <p:cover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B9EFA55A-86FD-4C0E-BE92-5DF4377E2E9F}"/>
              </a:ext>
            </a:extLst>
          </p:cNvPr>
          <p:cNvSpPr>
            <a:spLocks noGrp="1" noChangeArrowheads="1"/>
          </p:cNvSpPr>
          <p:nvPr>
            <p:ph type="title"/>
          </p:nvPr>
        </p:nvSpPr>
        <p:spPr bwMode="auto">
          <a:xfrm>
            <a:off x="457200" y="274638"/>
            <a:ext cx="8229600" cy="492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defTabSz="381000">
              <a:defRPr/>
            </a:pPr>
            <a:r>
              <a:rPr lang="en-US" altLang="en-US" sz="3200" b="1" dirty="0"/>
              <a:t>(2) A New Problem of Error</a:t>
            </a:r>
            <a:endParaRPr lang="en-US" altLang="en-US" sz="3200" b="1" dirty="0">
              <a:solidFill>
                <a:srgbClr val="FF0000"/>
              </a:solidFill>
              <a:highlight>
                <a:srgbClr val="FFFF00"/>
              </a:highlight>
              <a:latin typeface="Times New Roman" panose="02020603050405020304" pitchFamily="18" charset="0"/>
            </a:endParaRPr>
          </a:p>
        </p:txBody>
      </p:sp>
      <p:sp>
        <p:nvSpPr>
          <p:cNvPr id="12291" name="Rectangle 6">
            <a:extLst>
              <a:ext uri="{FF2B5EF4-FFF2-40B4-BE49-F238E27FC236}">
                <a16:creationId xmlns:a16="http://schemas.microsoft.com/office/drawing/2014/main" id="{928D6119-70ED-4284-9DE4-E28C90B439BB}"/>
              </a:ext>
            </a:extLst>
          </p:cNvPr>
          <p:cNvSpPr>
            <a:spLocks noGrp="1" noChangeArrowheads="1"/>
          </p:cNvSpPr>
          <p:nvPr>
            <p:ph idx="1"/>
          </p:nvPr>
        </p:nvSpPr>
        <p:spPr bwMode="auto">
          <a:xfrm>
            <a:off x="457200" y="1155700"/>
            <a:ext cx="8229600" cy="50784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indent="0">
              <a:buFontTx/>
              <a:buNone/>
            </a:pPr>
            <a:r>
              <a:rPr lang="en-US" altLang="en-US" sz="2200"/>
              <a:t>But sometimes nature does steer me wrong: </a:t>
            </a:r>
            <a:br>
              <a:rPr lang="en-US" altLang="en-US" sz="2200"/>
            </a:br>
            <a:r>
              <a:rPr lang="en-US" altLang="en-US" sz="2200"/>
              <a:t>	When I have dropsy, I am thirsty although I shouldn't drink.</a:t>
            </a:r>
          </a:p>
          <a:p>
            <a:pPr marL="0" indent="0">
              <a:buFontTx/>
              <a:buNone/>
            </a:pPr>
            <a:r>
              <a:rPr lang="en-US" altLang="en-US" sz="2200"/>
              <a:t>	When I have phantom limb pain, I feel pain in limbs that are no longer there.</a:t>
            </a:r>
          </a:p>
          <a:p>
            <a:pPr marL="0" indent="0">
              <a:buFontTx/>
              <a:buNone/>
            </a:pPr>
            <a:r>
              <a:rPr lang="en-US" altLang="en-US" sz="2200" b="1"/>
              <a:t>The Solution: </a:t>
            </a:r>
            <a:r>
              <a:rPr lang="en-US" altLang="en-US" sz="2200"/>
              <a:t>This is an unavoidable 'design flaw' in humans. Sense perception happens by means of nerves 'pulling' on the pineal gland which somehow contacts the soul. This makes it possible for some 'pulls' to be misleading.</a:t>
            </a:r>
          </a:p>
          <a:p>
            <a:pPr marL="0" indent="0">
              <a:buFontTx/>
              <a:buNone/>
            </a:pPr>
            <a:r>
              <a:rPr lang="en-US" altLang="en-US" sz="2200" b="1"/>
              <a:t>How Mind and Body Interact: </a:t>
            </a:r>
            <a:r>
              <a:rPr lang="en-US" altLang="en-US" sz="2200"/>
              <a:t>"my mind is not immediately affected by all the parts of the body, but only by the brain, or perhaps even by just one small part of the brain [i.e., the pineal gland]" (101)</a:t>
            </a:r>
          </a:p>
          <a:p>
            <a:pPr marL="0" indent="0">
              <a:buFontTx/>
              <a:buNone/>
            </a:pPr>
            <a:r>
              <a:rPr lang="en-US" altLang="en-US" sz="2200"/>
              <a:t>The pineal gland is the 'go between' for mind and body.</a:t>
            </a:r>
          </a:p>
          <a:p>
            <a:pPr marL="0" indent="0">
              <a:buFontTx/>
              <a:buNone/>
            </a:pPr>
            <a:endParaRPr lang="en-US" altLang="en-US" sz="2200">
              <a:solidFill>
                <a:srgbClr val="CCE6FF"/>
              </a:solidFill>
              <a:latin typeface="Times New Roman" panose="02020603050405020304" pitchFamily="18" charset="0"/>
            </a:endParaRPr>
          </a:p>
        </p:txBody>
      </p:sp>
      <p:sp>
        <p:nvSpPr>
          <p:cNvPr id="12292" name="Rectangle 3">
            <a:extLst>
              <a:ext uri="{FF2B5EF4-FFF2-40B4-BE49-F238E27FC236}">
                <a16:creationId xmlns:a16="http://schemas.microsoft.com/office/drawing/2014/main" id="{A810A1FF-0455-499B-AF75-AE05DF04C41E}"/>
              </a:ext>
            </a:extLst>
          </p:cNvPr>
          <p:cNvSpPr>
            <a:spLocks noChangeArrowheads="1"/>
          </p:cNvSpPr>
          <p:nvPr/>
        </p:nvSpPr>
        <p:spPr bwMode="auto">
          <a:xfrm>
            <a:off x="250825" y="896938"/>
            <a:ext cx="8629650" cy="22225"/>
          </a:xfrm>
          <a:prstGeom prst="rect">
            <a:avLst/>
          </a:prstGeom>
          <a:solidFill>
            <a:srgbClr val="66B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12293" name="Freeform 4">
            <a:extLst>
              <a:ext uri="{FF2B5EF4-FFF2-40B4-BE49-F238E27FC236}">
                <a16:creationId xmlns:a16="http://schemas.microsoft.com/office/drawing/2014/main" id="{CD15E31C-A5CA-4F32-97A4-5ED8ED99B28F}"/>
              </a:ext>
            </a:extLst>
          </p:cNvPr>
          <p:cNvSpPr>
            <a:spLocks noChangeArrowheads="1"/>
          </p:cNvSpPr>
          <p:nvPr/>
        </p:nvSpPr>
        <p:spPr bwMode="auto">
          <a:xfrm>
            <a:off x="228600" y="874713"/>
            <a:ext cx="8675688" cy="68262"/>
          </a:xfrm>
          <a:custGeom>
            <a:avLst/>
            <a:gdLst>
              <a:gd name="T0" fmla="*/ 0 w 5465"/>
              <a:gd name="T1" fmla="*/ 2147483646 h 43"/>
              <a:gd name="T2" fmla="*/ 2147483646 w 5465"/>
              <a:gd name="T3" fmla="*/ 2147483646 h 43"/>
              <a:gd name="T4" fmla="*/ 2147483646 w 5465"/>
              <a:gd name="T5" fmla="*/ 0 h 43"/>
              <a:gd name="T6" fmla="*/ 2147483646 w 5465"/>
              <a:gd name="T7" fmla="*/ 2147483646 h 43"/>
              <a:gd name="T8" fmla="*/ 2147483646 w 5465"/>
              <a:gd name="T9" fmla="*/ 2147483646 h 43"/>
              <a:gd name="T10" fmla="*/ 2147483646 w 5465"/>
              <a:gd name="T11" fmla="*/ 2147483646 h 43"/>
              <a:gd name="T12" fmla="*/ 0 w 5465"/>
              <a:gd name="T13" fmla="*/ 2147483646 h 4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3">
                <a:moveTo>
                  <a:pt x="0" y="43"/>
                </a:moveTo>
                <a:lnTo>
                  <a:pt x="5465" y="43"/>
                </a:lnTo>
                <a:lnTo>
                  <a:pt x="5465" y="0"/>
                </a:lnTo>
                <a:lnTo>
                  <a:pt x="5450" y="14"/>
                </a:lnTo>
                <a:lnTo>
                  <a:pt x="5450" y="28"/>
                </a:lnTo>
                <a:lnTo>
                  <a:pt x="14" y="28"/>
                </a:lnTo>
                <a:lnTo>
                  <a:pt x="0" y="43"/>
                </a:lnTo>
                <a:close/>
              </a:path>
            </a:pathLst>
          </a:custGeom>
          <a:solidFill>
            <a:srgbClr val="005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294" name="Freeform 5">
            <a:extLst>
              <a:ext uri="{FF2B5EF4-FFF2-40B4-BE49-F238E27FC236}">
                <a16:creationId xmlns:a16="http://schemas.microsoft.com/office/drawing/2014/main" id="{FAF0E010-2566-47B7-B089-8759CA731F62}"/>
              </a:ext>
            </a:extLst>
          </p:cNvPr>
          <p:cNvSpPr>
            <a:spLocks noChangeArrowheads="1"/>
          </p:cNvSpPr>
          <p:nvPr/>
        </p:nvSpPr>
        <p:spPr bwMode="auto">
          <a:xfrm>
            <a:off x="228600" y="874713"/>
            <a:ext cx="8675688" cy="68262"/>
          </a:xfrm>
          <a:custGeom>
            <a:avLst/>
            <a:gdLst>
              <a:gd name="T0" fmla="*/ 0 w 5465"/>
              <a:gd name="T1" fmla="*/ 2147483646 h 43"/>
              <a:gd name="T2" fmla="*/ 0 w 5465"/>
              <a:gd name="T3" fmla="*/ 0 h 43"/>
              <a:gd name="T4" fmla="*/ 2147483646 w 5465"/>
              <a:gd name="T5" fmla="*/ 0 h 43"/>
              <a:gd name="T6" fmla="*/ 2147483646 w 5465"/>
              <a:gd name="T7" fmla="*/ 2147483646 h 43"/>
              <a:gd name="T8" fmla="*/ 2147483646 w 5465"/>
              <a:gd name="T9" fmla="*/ 2147483646 h 43"/>
              <a:gd name="T10" fmla="*/ 2147483646 w 5465"/>
              <a:gd name="T11" fmla="*/ 2147483646 h 43"/>
              <a:gd name="T12" fmla="*/ 0 w 5465"/>
              <a:gd name="T13" fmla="*/ 2147483646 h 4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3">
                <a:moveTo>
                  <a:pt x="0" y="43"/>
                </a:moveTo>
                <a:lnTo>
                  <a:pt x="0" y="0"/>
                </a:lnTo>
                <a:lnTo>
                  <a:pt x="5465" y="0"/>
                </a:lnTo>
                <a:lnTo>
                  <a:pt x="5450" y="14"/>
                </a:lnTo>
                <a:lnTo>
                  <a:pt x="14" y="14"/>
                </a:lnTo>
                <a:lnTo>
                  <a:pt x="14" y="28"/>
                </a:lnTo>
                <a:lnTo>
                  <a:pt x="0" y="43"/>
                </a:lnTo>
                <a:close/>
              </a:path>
            </a:pathLst>
          </a:custGeom>
          <a:solidFill>
            <a:srgbClr val="C1E1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cSld>
  <p:clrMapOvr>
    <a:masterClrMapping/>
  </p:clrMapOvr>
  <p:transition advClick="0">
    <p:cover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a:extLst>
              <a:ext uri="{FF2B5EF4-FFF2-40B4-BE49-F238E27FC236}">
                <a16:creationId xmlns:a16="http://schemas.microsoft.com/office/drawing/2014/main" id="{585A4F10-F249-469A-A32C-38AA93135D72}"/>
              </a:ext>
            </a:extLst>
          </p:cNvPr>
          <p:cNvSpPr>
            <a:spLocks noGrp="1" noChangeArrowheads="1"/>
          </p:cNvSpPr>
          <p:nvPr>
            <p:ph idx="1"/>
          </p:nvPr>
        </p:nvSpPr>
        <p:spPr bwMode="auto">
          <a:xfrm>
            <a:off x="457200" y="381000"/>
            <a:ext cx="8229600" cy="37671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indent="0">
              <a:buFontTx/>
              <a:buNone/>
            </a:pPr>
            <a:r>
              <a:rPr lang="en-US" altLang="en-US" sz="2400" b="1"/>
              <a:t>The Design Flaw: </a:t>
            </a:r>
            <a:r>
              <a:rPr lang="en-US" altLang="en-US" sz="2400"/>
              <a:t>"the nature of the body is such that whenever any of its parts can be moved by another part some distance away, it can also be moved in the same manner by any of the parts that lie between them" (101)</a:t>
            </a:r>
          </a:p>
          <a:p>
            <a:pPr marL="0" indent="0">
              <a:buFontTx/>
              <a:buNone/>
            </a:pPr>
            <a:r>
              <a:rPr lang="en-US" altLang="en-US" sz="2400" b="1"/>
              <a:t>But this doesn't reflect badly on God: </a:t>
            </a:r>
            <a:r>
              <a:rPr lang="en-US" altLang="en-US" sz="2400"/>
              <a:t>"I can think of no better arrangement than that it produces the one sensation that, of all the ones it is able to produce, is most especially and most often conducive to the maintenance of a healthy man. … nothing else would have served so well the maintenance of the body"</a:t>
            </a:r>
          </a:p>
        </p:txBody>
      </p:sp>
    </p:spTree>
  </p:cSld>
  <p:clrMapOvr>
    <a:masterClrMapping/>
  </p:clrMapOvr>
  <p:transition advClick="0">
    <p:cover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B0E63D72-345F-4017-A71B-24CFDE33618D}"/>
              </a:ext>
            </a:extLst>
          </p:cNvPr>
          <p:cNvSpPr>
            <a:spLocks noGrp="1" noChangeArrowheads="1"/>
          </p:cNvSpPr>
          <p:nvPr>
            <p:ph type="title"/>
          </p:nvPr>
        </p:nvSpPr>
        <p:spPr bwMode="auto">
          <a:xfrm>
            <a:off x="457200" y="274638"/>
            <a:ext cx="8229600" cy="492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defTabSz="381000"/>
            <a:r>
              <a:rPr lang="en-US" altLang="en-US" sz="3200" b="1"/>
              <a:t>(3) Proving Mind and Body are Distinct</a:t>
            </a:r>
            <a:endParaRPr lang="en-US" altLang="en-US" sz="3200" b="1">
              <a:solidFill>
                <a:srgbClr val="FFFFFF"/>
              </a:solidFill>
              <a:latin typeface="Times New Roman" panose="02020603050405020304" pitchFamily="18" charset="0"/>
            </a:endParaRPr>
          </a:p>
        </p:txBody>
      </p:sp>
      <p:sp>
        <p:nvSpPr>
          <p:cNvPr id="14339" name="Rectangle 6">
            <a:extLst>
              <a:ext uri="{FF2B5EF4-FFF2-40B4-BE49-F238E27FC236}">
                <a16:creationId xmlns:a16="http://schemas.microsoft.com/office/drawing/2014/main" id="{A24F646D-53D4-4C8E-8A90-5EFA4E3D7C6B}"/>
              </a:ext>
            </a:extLst>
          </p:cNvPr>
          <p:cNvSpPr>
            <a:spLocks noGrp="1" noChangeArrowheads="1"/>
          </p:cNvSpPr>
          <p:nvPr>
            <p:ph idx="1"/>
          </p:nvPr>
        </p:nvSpPr>
        <p:spPr bwMode="auto">
          <a:xfrm>
            <a:off x="457200" y="1155700"/>
            <a:ext cx="8229600" cy="4949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indent="0">
              <a:buFontTx/>
              <a:buNone/>
            </a:pPr>
            <a:r>
              <a:rPr lang="en-US" altLang="en-US" sz="2400" dirty="0"/>
              <a:t>There are actually two arguments for this point.</a:t>
            </a:r>
          </a:p>
          <a:p>
            <a:pPr marL="0" indent="0">
              <a:buFontTx/>
              <a:buNone/>
            </a:pPr>
            <a:r>
              <a:rPr lang="en-US" altLang="en-US" sz="2400" dirty="0"/>
              <a:t>(</a:t>
            </a:r>
            <a:r>
              <a:rPr lang="en-US" altLang="en-US" sz="2400" dirty="0" err="1"/>
              <a:t>i</a:t>
            </a:r>
            <a:r>
              <a:rPr lang="en-US" altLang="en-US" sz="2400" dirty="0"/>
              <a:t>) "all the things that I clearly and distinctly understand can be made by God such as I understand them. For this reason my ability clearly and distinctly to understand one thing without another suffices to make me certain that the one thing is different from the other, since they can be separated from one another, at least by God."</a:t>
            </a:r>
            <a:br>
              <a:rPr lang="en-US" altLang="en-US" sz="2400" dirty="0"/>
            </a:br>
            <a:r>
              <a:rPr lang="en-US" altLang="en-US" sz="2400" dirty="0"/>
              <a:t>	If two things are logically distinct, they are actually </a:t>
            </a:r>
            <a:r>
              <a:rPr lang="en-US" altLang="en-US" sz="2400" dirty="0" smtClean="0"/>
              <a:t>distinct (fundamentally different in their respective natures).</a:t>
            </a:r>
            <a:endParaRPr lang="en-US" altLang="en-US" sz="2400" dirty="0"/>
          </a:p>
          <a:p>
            <a:pPr marL="0" indent="0">
              <a:buFontTx/>
              <a:buNone/>
            </a:pPr>
            <a:r>
              <a:rPr lang="en-US" altLang="en-US" sz="2400" dirty="0"/>
              <a:t>	In the Second Meditation, I judged that "nothing else belongs to my nature or essence except that I am a thinking thing, [therefore] I rightly conclude that my essence consists entirely in my being a thinking thing." (96) </a:t>
            </a:r>
            <a:endParaRPr lang="en-US" altLang="en-US" sz="2200" dirty="0">
              <a:solidFill>
                <a:srgbClr val="CCE6FF"/>
              </a:solidFill>
              <a:latin typeface="Times New Roman" panose="02020603050405020304" pitchFamily="18" charset="0"/>
            </a:endParaRPr>
          </a:p>
        </p:txBody>
      </p:sp>
      <p:sp>
        <p:nvSpPr>
          <p:cNvPr id="14340" name="Rectangle 3">
            <a:extLst>
              <a:ext uri="{FF2B5EF4-FFF2-40B4-BE49-F238E27FC236}">
                <a16:creationId xmlns:a16="http://schemas.microsoft.com/office/drawing/2014/main" id="{4C3F489A-927B-4A85-B044-A3F615990E6F}"/>
              </a:ext>
            </a:extLst>
          </p:cNvPr>
          <p:cNvSpPr>
            <a:spLocks noChangeArrowheads="1"/>
          </p:cNvSpPr>
          <p:nvPr/>
        </p:nvSpPr>
        <p:spPr bwMode="auto">
          <a:xfrm>
            <a:off x="250825" y="896938"/>
            <a:ext cx="8629650" cy="22225"/>
          </a:xfrm>
          <a:prstGeom prst="rect">
            <a:avLst/>
          </a:prstGeom>
          <a:solidFill>
            <a:srgbClr val="66B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14341" name="Freeform 4">
            <a:extLst>
              <a:ext uri="{FF2B5EF4-FFF2-40B4-BE49-F238E27FC236}">
                <a16:creationId xmlns:a16="http://schemas.microsoft.com/office/drawing/2014/main" id="{81D53E15-5020-4EFF-B841-3826B2F5F12E}"/>
              </a:ext>
            </a:extLst>
          </p:cNvPr>
          <p:cNvSpPr>
            <a:spLocks noChangeArrowheads="1"/>
          </p:cNvSpPr>
          <p:nvPr/>
        </p:nvSpPr>
        <p:spPr bwMode="auto">
          <a:xfrm>
            <a:off x="228600" y="874713"/>
            <a:ext cx="8675688" cy="68262"/>
          </a:xfrm>
          <a:custGeom>
            <a:avLst/>
            <a:gdLst>
              <a:gd name="T0" fmla="*/ 0 w 5465"/>
              <a:gd name="T1" fmla="*/ 2147483646 h 43"/>
              <a:gd name="T2" fmla="*/ 2147483646 w 5465"/>
              <a:gd name="T3" fmla="*/ 2147483646 h 43"/>
              <a:gd name="T4" fmla="*/ 2147483646 w 5465"/>
              <a:gd name="T5" fmla="*/ 0 h 43"/>
              <a:gd name="T6" fmla="*/ 2147483646 w 5465"/>
              <a:gd name="T7" fmla="*/ 2147483646 h 43"/>
              <a:gd name="T8" fmla="*/ 2147483646 w 5465"/>
              <a:gd name="T9" fmla="*/ 2147483646 h 43"/>
              <a:gd name="T10" fmla="*/ 2147483646 w 5465"/>
              <a:gd name="T11" fmla="*/ 2147483646 h 43"/>
              <a:gd name="T12" fmla="*/ 0 w 5465"/>
              <a:gd name="T13" fmla="*/ 2147483646 h 4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3">
                <a:moveTo>
                  <a:pt x="0" y="43"/>
                </a:moveTo>
                <a:lnTo>
                  <a:pt x="5465" y="43"/>
                </a:lnTo>
                <a:lnTo>
                  <a:pt x="5465" y="0"/>
                </a:lnTo>
                <a:lnTo>
                  <a:pt x="5450" y="14"/>
                </a:lnTo>
                <a:lnTo>
                  <a:pt x="5450" y="28"/>
                </a:lnTo>
                <a:lnTo>
                  <a:pt x="14" y="28"/>
                </a:lnTo>
                <a:lnTo>
                  <a:pt x="0" y="43"/>
                </a:lnTo>
                <a:close/>
              </a:path>
            </a:pathLst>
          </a:custGeom>
          <a:solidFill>
            <a:srgbClr val="005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42" name="Freeform 5">
            <a:extLst>
              <a:ext uri="{FF2B5EF4-FFF2-40B4-BE49-F238E27FC236}">
                <a16:creationId xmlns:a16="http://schemas.microsoft.com/office/drawing/2014/main" id="{949EE007-677B-4EFF-BA86-2E9A3084C6A6}"/>
              </a:ext>
            </a:extLst>
          </p:cNvPr>
          <p:cNvSpPr>
            <a:spLocks noChangeArrowheads="1"/>
          </p:cNvSpPr>
          <p:nvPr/>
        </p:nvSpPr>
        <p:spPr bwMode="auto">
          <a:xfrm>
            <a:off x="228600" y="874713"/>
            <a:ext cx="8675688" cy="68262"/>
          </a:xfrm>
          <a:custGeom>
            <a:avLst/>
            <a:gdLst>
              <a:gd name="T0" fmla="*/ 0 w 5465"/>
              <a:gd name="T1" fmla="*/ 2147483646 h 43"/>
              <a:gd name="T2" fmla="*/ 0 w 5465"/>
              <a:gd name="T3" fmla="*/ 0 h 43"/>
              <a:gd name="T4" fmla="*/ 2147483646 w 5465"/>
              <a:gd name="T5" fmla="*/ 0 h 43"/>
              <a:gd name="T6" fmla="*/ 2147483646 w 5465"/>
              <a:gd name="T7" fmla="*/ 2147483646 h 43"/>
              <a:gd name="T8" fmla="*/ 2147483646 w 5465"/>
              <a:gd name="T9" fmla="*/ 2147483646 h 43"/>
              <a:gd name="T10" fmla="*/ 2147483646 w 5465"/>
              <a:gd name="T11" fmla="*/ 2147483646 h 43"/>
              <a:gd name="T12" fmla="*/ 0 w 5465"/>
              <a:gd name="T13" fmla="*/ 2147483646 h 4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3">
                <a:moveTo>
                  <a:pt x="0" y="43"/>
                </a:moveTo>
                <a:lnTo>
                  <a:pt x="0" y="0"/>
                </a:lnTo>
                <a:lnTo>
                  <a:pt x="5465" y="0"/>
                </a:lnTo>
                <a:lnTo>
                  <a:pt x="5450" y="14"/>
                </a:lnTo>
                <a:lnTo>
                  <a:pt x="14" y="14"/>
                </a:lnTo>
                <a:lnTo>
                  <a:pt x="14" y="28"/>
                </a:lnTo>
                <a:lnTo>
                  <a:pt x="0" y="43"/>
                </a:lnTo>
                <a:close/>
              </a:path>
            </a:pathLst>
          </a:custGeom>
          <a:solidFill>
            <a:srgbClr val="C1E1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cSld>
  <p:clrMapOvr>
    <a:masterClrMapping/>
  </p:clrMapOvr>
  <p:transition advClick="0">
    <p:cover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6">
            <a:extLst>
              <a:ext uri="{FF2B5EF4-FFF2-40B4-BE49-F238E27FC236}">
                <a16:creationId xmlns:a16="http://schemas.microsoft.com/office/drawing/2014/main" id="{D8F3DC4D-730A-4DF4-8EFE-59E942D64F59}"/>
              </a:ext>
            </a:extLst>
          </p:cNvPr>
          <p:cNvSpPr>
            <a:spLocks noGrp="1" noChangeArrowheads="1"/>
          </p:cNvSpPr>
          <p:nvPr>
            <p:ph idx="1"/>
          </p:nvPr>
        </p:nvSpPr>
        <p:spPr bwMode="auto">
          <a:xfrm>
            <a:off x="533400" y="457200"/>
            <a:ext cx="8229600" cy="620477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indent="0" algn="ctr">
              <a:buFontTx/>
              <a:buNone/>
            </a:pPr>
            <a:r>
              <a:rPr lang="en-US" altLang="en-US" sz="2400" i="1" dirty="0"/>
              <a:t>Is this convincing?</a:t>
            </a:r>
          </a:p>
          <a:p>
            <a:pPr marL="0" indent="0">
              <a:buFontTx/>
              <a:buNone/>
            </a:pPr>
            <a:r>
              <a:rPr lang="en-US" altLang="en-US" sz="2400" dirty="0"/>
              <a:t>(ii) "there is a great difference between a mind and a body in that a body, by its very nature, is always divisible. On the other hand, the mind is utterly indivisible. For when I consider the mind, … I cannot distinguish any parts within me; rather, I understand myself to be manifestly one complete thing." (100-1)</a:t>
            </a:r>
          </a:p>
          <a:p>
            <a:pPr marL="0" indent="0">
              <a:buFontTx/>
              <a:buNone/>
            </a:pPr>
            <a:r>
              <a:rPr lang="en-US" altLang="en-US" sz="2400" dirty="0"/>
              <a:t>	</a:t>
            </a:r>
            <a:r>
              <a:rPr lang="en-US" altLang="en-US" sz="2400" dirty="0" smtClean="0"/>
              <a:t>Aren’t my </a:t>
            </a:r>
            <a:r>
              <a:rPr lang="en-US" altLang="en-US" sz="2400" dirty="0"/>
              <a:t>will </a:t>
            </a:r>
            <a:r>
              <a:rPr lang="en-US" altLang="en-US" sz="2400" dirty="0" smtClean="0"/>
              <a:t>&amp; my understanding ‘parts of my mind’?</a:t>
            </a:r>
            <a:endParaRPr lang="en-US" altLang="en-US" sz="2400" dirty="0"/>
          </a:p>
          <a:p>
            <a:pPr marL="0" indent="0">
              <a:buFontTx/>
              <a:buNone/>
            </a:pPr>
            <a:r>
              <a:rPr lang="en-US" altLang="en-US" sz="2400" dirty="0"/>
              <a:t>	These cannot "be called 'parts' of the mind, since it is one and the same mind that wills, senses and understands." (101</a:t>
            </a:r>
            <a:r>
              <a:rPr lang="en-US" altLang="en-US" sz="2400" dirty="0" smtClean="0"/>
              <a:t>) (that is: remove my will or intellect and my mind goes with them, whereas remove of my foot and my body continues to exist as the sort of material thing it is.)</a:t>
            </a:r>
            <a:endParaRPr lang="en-US" altLang="en-US" sz="2400" dirty="0"/>
          </a:p>
          <a:p>
            <a:pPr marL="0" indent="0">
              <a:buFontTx/>
              <a:buNone/>
            </a:pPr>
            <a:r>
              <a:rPr lang="en-US" altLang="en-US" sz="2400" dirty="0"/>
              <a:t>"This consideration alone would suffice to teach me that the mind is wholly diverse from the body, had I not yet known it well enough in any other way." (101)</a:t>
            </a:r>
          </a:p>
        </p:txBody>
      </p:sp>
    </p:spTree>
  </p:cSld>
  <p:clrMapOvr>
    <a:masterClrMapping/>
  </p:clrMapOvr>
  <p:transition advClick="0">
    <p:cover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a:extLst>
              <a:ext uri="{FF2B5EF4-FFF2-40B4-BE49-F238E27FC236}">
                <a16:creationId xmlns:a16="http://schemas.microsoft.com/office/drawing/2014/main" id="{94FE9B5F-24AB-4C86-A4A3-F7935B0E8F73}"/>
              </a:ext>
            </a:extLst>
          </p:cNvPr>
          <p:cNvSpPr>
            <a:spLocks noGrp="1" noChangeArrowheads="1"/>
          </p:cNvSpPr>
          <p:nvPr>
            <p:ph idx="1"/>
          </p:nvPr>
        </p:nvSpPr>
        <p:spPr bwMode="auto">
          <a:xfrm>
            <a:off x="533400" y="457200"/>
            <a:ext cx="8229600" cy="273305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indent="0" algn="ctr">
              <a:buFontTx/>
              <a:buNone/>
            </a:pPr>
            <a:r>
              <a:rPr lang="en-US" altLang="en-US" sz="2400" dirty="0"/>
              <a:t>Why bring up this additional proof?</a:t>
            </a:r>
          </a:p>
          <a:p>
            <a:pPr marL="0" indent="0">
              <a:buFontTx/>
              <a:buNone/>
            </a:pPr>
            <a:r>
              <a:rPr lang="en-US" altLang="en-US" sz="2400" dirty="0"/>
              <a:t>  </a:t>
            </a:r>
            <a:br>
              <a:rPr lang="en-US" altLang="en-US" sz="2400" dirty="0"/>
            </a:br>
            <a:r>
              <a:rPr lang="en-US" altLang="en-US" sz="2400" dirty="0"/>
              <a:t>Because of the payoff: if the soul is indivisible then presumably it's indestructible (since it can't be broken </a:t>
            </a:r>
            <a:r>
              <a:rPr lang="en-US" altLang="en-US" sz="2400" dirty="0" smtClean="0"/>
              <a:t>down without being destroyed). </a:t>
            </a:r>
            <a:r>
              <a:rPr lang="en-US" altLang="en-US" sz="2400" dirty="0"/>
              <a:t>Think of </a:t>
            </a:r>
            <a:r>
              <a:rPr lang="en-US" altLang="en-US" sz="2400" dirty="0" smtClean="0"/>
              <a:t>Plato’s proofs that the soul (mind) is immortal.</a:t>
            </a:r>
            <a:endParaRPr lang="en-US" altLang="en-US" sz="2400" dirty="0"/>
          </a:p>
          <a:p>
            <a:pPr marL="0" indent="0">
              <a:buFontTx/>
              <a:buNone/>
            </a:pPr>
            <a:endParaRPr lang="en-US" altLang="en-US" sz="2400" dirty="0"/>
          </a:p>
        </p:txBody>
      </p:sp>
    </p:spTree>
  </p:cSld>
  <p:clrMapOvr>
    <a:masterClrMapping/>
  </p:clrMapOvr>
  <p:transition advClick="0">
    <p:cover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F7598ADB-18C9-473A-80D3-A4391F4AA36C}"/>
              </a:ext>
            </a:extLst>
          </p:cNvPr>
          <p:cNvSpPr>
            <a:spLocks noGrp="1" noChangeArrowheads="1"/>
          </p:cNvSpPr>
          <p:nvPr>
            <p:ph type="title"/>
          </p:nvPr>
        </p:nvSpPr>
        <p:spPr bwMode="auto">
          <a:xfrm>
            <a:off x="457200" y="274638"/>
            <a:ext cx="8229600" cy="492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r>
              <a:rPr lang="en-US" altLang="en-US" sz="3200" b="1"/>
              <a:t>Solving the Mind-Body Problem</a:t>
            </a:r>
            <a:endParaRPr lang="en-US" altLang="en-US" sz="3200"/>
          </a:p>
        </p:txBody>
      </p:sp>
      <p:sp>
        <p:nvSpPr>
          <p:cNvPr id="18435" name="Rectangle 6">
            <a:extLst>
              <a:ext uri="{FF2B5EF4-FFF2-40B4-BE49-F238E27FC236}">
                <a16:creationId xmlns:a16="http://schemas.microsoft.com/office/drawing/2014/main" id="{C3290328-01A5-4BCC-BBFB-C4F43D9F269D}"/>
              </a:ext>
            </a:extLst>
          </p:cNvPr>
          <p:cNvSpPr>
            <a:spLocks noGrp="1" noChangeArrowheads="1"/>
          </p:cNvSpPr>
          <p:nvPr>
            <p:ph idx="1"/>
          </p:nvPr>
        </p:nvSpPr>
        <p:spPr bwMode="auto">
          <a:xfrm>
            <a:off x="457200" y="1155700"/>
            <a:ext cx="8229600" cy="54657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indent="0">
              <a:buFontTx/>
              <a:buNone/>
            </a:pPr>
            <a:r>
              <a:rPr lang="en-US" altLang="en-US" sz="2400" u="sng" dirty="0"/>
              <a:t>The problem: the mind and the body are radically distinct substances that have no properties in common</a:t>
            </a:r>
            <a:r>
              <a:rPr lang="en-US" altLang="en-US" sz="2400" dirty="0"/>
              <a:t>.</a:t>
            </a:r>
          </a:p>
          <a:p>
            <a:pPr marL="0" indent="0">
              <a:buFontTx/>
              <a:buNone/>
            </a:pPr>
            <a:r>
              <a:rPr lang="en-US" altLang="en-US" sz="2400" dirty="0"/>
              <a:t>Yet, they interact with each other in the </a:t>
            </a:r>
            <a:r>
              <a:rPr lang="en-US" altLang="en-US" sz="2400" i="1" dirty="0"/>
              <a:t>causal way</a:t>
            </a:r>
            <a:r>
              <a:rPr lang="en-US" altLang="en-US" sz="2400" dirty="0"/>
              <a:t> (i.e., the mind causes things to happen in the body that all involve </a:t>
            </a:r>
            <a:r>
              <a:rPr lang="en-US" altLang="en-US" sz="2400" i="1" dirty="0"/>
              <a:t>physical properties </a:t>
            </a:r>
            <a:r>
              <a:rPr lang="en-US" altLang="en-US" sz="2400" dirty="0"/>
              <a:t>that no mind can have; </a:t>
            </a:r>
            <a:r>
              <a:rPr lang="en-US" altLang="en-US" sz="2400" b="1" dirty="0"/>
              <a:t>and</a:t>
            </a:r>
            <a:r>
              <a:rPr lang="en-US" altLang="en-US" sz="2400" dirty="0"/>
              <a:t>, the body causes things to happen in the mind that all involve </a:t>
            </a:r>
            <a:r>
              <a:rPr lang="en-US" altLang="en-US" sz="2400" i="1" dirty="0"/>
              <a:t>mental properties </a:t>
            </a:r>
            <a:r>
              <a:rPr lang="en-US" altLang="en-US" sz="2400" dirty="0"/>
              <a:t>that no body can have)</a:t>
            </a:r>
          </a:p>
          <a:p>
            <a:pPr marL="0" indent="0" algn="ctr">
              <a:buFontTx/>
              <a:buNone/>
            </a:pPr>
            <a:r>
              <a:rPr lang="en-US" altLang="en-US" sz="2400" u="sng" dirty="0"/>
              <a:t>Why this is a problem</a:t>
            </a:r>
            <a:r>
              <a:rPr lang="en-US" altLang="en-US" sz="2400" dirty="0"/>
              <a:t>:</a:t>
            </a:r>
          </a:p>
          <a:p>
            <a:pPr marL="0" indent="0">
              <a:buFontTx/>
              <a:buNone/>
            </a:pPr>
            <a:r>
              <a:rPr lang="en-US" altLang="en-US" sz="2400" dirty="0"/>
              <a:t>Because the causal principle said </a:t>
            </a:r>
            <a:r>
              <a:rPr lang="en-US" altLang="en-US" sz="2400" dirty="0" smtClean="0"/>
              <a:t>there </a:t>
            </a:r>
            <a:r>
              <a:rPr lang="en-US" altLang="en-US" sz="2400" dirty="0"/>
              <a:t>can be no more reality in the effect of a cause than was present in that cause. This is </a:t>
            </a:r>
            <a:r>
              <a:rPr lang="en-US" altLang="en-US" sz="2400" i="1" dirty="0"/>
              <a:t>incompatible </a:t>
            </a:r>
            <a:r>
              <a:rPr lang="en-US" altLang="en-US" sz="2400" dirty="0"/>
              <a:t>with the production of any properties in an effect that are </a:t>
            </a:r>
            <a:r>
              <a:rPr lang="en-US" altLang="en-US" sz="2400" i="1" dirty="0"/>
              <a:t>not present in the cause. </a:t>
            </a:r>
            <a:r>
              <a:rPr lang="en-US" altLang="en-US" sz="2400" dirty="0"/>
              <a:t>But this is true of all mind-body causal interactions. </a:t>
            </a:r>
          </a:p>
          <a:p>
            <a:pPr marL="0" indent="0" algn="ctr">
              <a:buFontTx/>
              <a:buNone/>
            </a:pPr>
            <a:r>
              <a:rPr lang="en-US" altLang="en-US" sz="2400" dirty="0"/>
              <a:t>Snap!</a:t>
            </a:r>
          </a:p>
        </p:txBody>
      </p:sp>
      <p:sp>
        <p:nvSpPr>
          <p:cNvPr id="18436" name="Rectangle 3">
            <a:extLst>
              <a:ext uri="{FF2B5EF4-FFF2-40B4-BE49-F238E27FC236}">
                <a16:creationId xmlns:a16="http://schemas.microsoft.com/office/drawing/2014/main" id="{68AACDA1-F8A4-401D-A1D9-283372A3CD6C}"/>
              </a:ext>
            </a:extLst>
          </p:cNvPr>
          <p:cNvSpPr>
            <a:spLocks noChangeArrowheads="1"/>
          </p:cNvSpPr>
          <p:nvPr/>
        </p:nvSpPr>
        <p:spPr bwMode="auto">
          <a:xfrm>
            <a:off x="250825" y="896938"/>
            <a:ext cx="8629650" cy="22225"/>
          </a:xfrm>
          <a:prstGeom prst="rect">
            <a:avLst/>
          </a:prstGeom>
          <a:solidFill>
            <a:srgbClr val="66B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18437" name="Freeform 4">
            <a:extLst>
              <a:ext uri="{FF2B5EF4-FFF2-40B4-BE49-F238E27FC236}">
                <a16:creationId xmlns:a16="http://schemas.microsoft.com/office/drawing/2014/main" id="{4C2FB61C-114A-4C74-993C-F3222C472167}"/>
              </a:ext>
            </a:extLst>
          </p:cNvPr>
          <p:cNvSpPr>
            <a:spLocks noChangeArrowheads="1"/>
          </p:cNvSpPr>
          <p:nvPr/>
        </p:nvSpPr>
        <p:spPr bwMode="auto">
          <a:xfrm>
            <a:off x="228600" y="874713"/>
            <a:ext cx="8675688" cy="68262"/>
          </a:xfrm>
          <a:custGeom>
            <a:avLst/>
            <a:gdLst>
              <a:gd name="T0" fmla="*/ 0 w 5465"/>
              <a:gd name="T1" fmla="*/ 2147483646 h 43"/>
              <a:gd name="T2" fmla="*/ 2147483646 w 5465"/>
              <a:gd name="T3" fmla="*/ 2147483646 h 43"/>
              <a:gd name="T4" fmla="*/ 2147483646 w 5465"/>
              <a:gd name="T5" fmla="*/ 0 h 43"/>
              <a:gd name="T6" fmla="*/ 2147483646 w 5465"/>
              <a:gd name="T7" fmla="*/ 2147483646 h 43"/>
              <a:gd name="T8" fmla="*/ 2147483646 w 5465"/>
              <a:gd name="T9" fmla="*/ 2147483646 h 43"/>
              <a:gd name="T10" fmla="*/ 2147483646 w 5465"/>
              <a:gd name="T11" fmla="*/ 2147483646 h 43"/>
              <a:gd name="T12" fmla="*/ 0 w 5465"/>
              <a:gd name="T13" fmla="*/ 2147483646 h 4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3">
                <a:moveTo>
                  <a:pt x="0" y="43"/>
                </a:moveTo>
                <a:lnTo>
                  <a:pt x="5465" y="43"/>
                </a:lnTo>
                <a:lnTo>
                  <a:pt x="5465" y="0"/>
                </a:lnTo>
                <a:lnTo>
                  <a:pt x="5450" y="14"/>
                </a:lnTo>
                <a:lnTo>
                  <a:pt x="5450" y="28"/>
                </a:lnTo>
                <a:lnTo>
                  <a:pt x="14" y="28"/>
                </a:lnTo>
                <a:lnTo>
                  <a:pt x="0" y="43"/>
                </a:lnTo>
                <a:close/>
              </a:path>
            </a:pathLst>
          </a:custGeom>
          <a:solidFill>
            <a:srgbClr val="005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438" name="Freeform 5">
            <a:extLst>
              <a:ext uri="{FF2B5EF4-FFF2-40B4-BE49-F238E27FC236}">
                <a16:creationId xmlns:a16="http://schemas.microsoft.com/office/drawing/2014/main" id="{F1A05A58-EF60-4A87-9FD1-041550F93D43}"/>
              </a:ext>
            </a:extLst>
          </p:cNvPr>
          <p:cNvSpPr>
            <a:spLocks noChangeArrowheads="1"/>
          </p:cNvSpPr>
          <p:nvPr/>
        </p:nvSpPr>
        <p:spPr bwMode="auto">
          <a:xfrm>
            <a:off x="228600" y="874713"/>
            <a:ext cx="8675688" cy="68262"/>
          </a:xfrm>
          <a:custGeom>
            <a:avLst/>
            <a:gdLst>
              <a:gd name="T0" fmla="*/ 0 w 5465"/>
              <a:gd name="T1" fmla="*/ 2147483646 h 43"/>
              <a:gd name="T2" fmla="*/ 0 w 5465"/>
              <a:gd name="T3" fmla="*/ 0 h 43"/>
              <a:gd name="T4" fmla="*/ 2147483646 w 5465"/>
              <a:gd name="T5" fmla="*/ 0 h 43"/>
              <a:gd name="T6" fmla="*/ 2147483646 w 5465"/>
              <a:gd name="T7" fmla="*/ 2147483646 h 43"/>
              <a:gd name="T8" fmla="*/ 2147483646 w 5465"/>
              <a:gd name="T9" fmla="*/ 2147483646 h 43"/>
              <a:gd name="T10" fmla="*/ 2147483646 w 5465"/>
              <a:gd name="T11" fmla="*/ 2147483646 h 43"/>
              <a:gd name="T12" fmla="*/ 0 w 5465"/>
              <a:gd name="T13" fmla="*/ 2147483646 h 4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3">
                <a:moveTo>
                  <a:pt x="0" y="43"/>
                </a:moveTo>
                <a:lnTo>
                  <a:pt x="0" y="0"/>
                </a:lnTo>
                <a:lnTo>
                  <a:pt x="5465" y="0"/>
                </a:lnTo>
                <a:lnTo>
                  <a:pt x="5450" y="14"/>
                </a:lnTo>
                <a:lnTo>
                  <a:pt x="14" y="14"/>
                </a:lnTo>
                <a:lnTo>
                  <a:pt x="14" y="28"/>
                </a:lnTo>
                <a:lnTo>
                  <a:pt x="0" y="43"/>
                </a:lnTo>
                <a:close/>
              </a:path>
            </a:pathLst>
          </a:custGeom>
          <a:solidFill>
            <a:srgbClr val="C1E1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cSld>
  <p:clrMapOvr>
    <a:masterClrMapping/>
  </p:clrMapOvr>
  <p:transition advClick="0">
    <p:cover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6">
            <a:extLst>
              <a:ext uri="{FF2B5EF4-FFF2-40B4-BE49-F238E27FC236}">
                <a16:creationId xmlns:a16="http://schemas.microsoft.com/office/drawing/2014/main" id="{02A820D0-DCF0-4612-8554-0AC16FE89C27}"/>
              </a:ext>
            </a:extLst>
          </p:cNvPr>
          <p:cNvSpPr>
            <a:spLocks noGrp="1" noChangeArrowheads="1"/>
          </p:cNvSpPr>
          <p:nvPr>
            <p:ph idx="1"/>
          </p:nvPr>
        </p:nvSpPr>
        <p:spPr bwMode="auto">
          <a:xfrm>
            <a:off x="457200" y="1155700"/>
            <a:ext cx="8229600" cy="39147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indent="0">
              <a:buFontTx/>
              <a:buNone/>
            </a:pPr>
            <a:r>
              <a:rPr lang="en-US" altLang="en-US" sz="2400" dirty="0"/>
              <a:t>The solution: the Pineal Gland/Common Sense does this!</a:t>
            </a:r>
          </a:p>
          <a:p>
            <a:pPr marL="0" indent="0">
              <a:buFontTx/>
              <a:buNone/>
            </a:pPr>
            <a:endParaRPr lang="en-US" altLang="en-US" sz="2400" dirty="0"/>
          </a:p>
          <a:p>
            <a:pPr marL="0" indent="0">
              <a:buFontTx/>
              <a:buNone/>
            </a:pPr>
            <a:r>
              <a:rPr lang="en-US" altLang="en-US" sz="2400" dirty="0"/>
              <a:t>Explanation: for Descartes, the part of the brain he calls the Pineal Gland (in the Discourse on Reason) corresponds to a part of the mind he calls the “common sense” (the place where all the senses’ products are </a:t>
            </a:r>
            <a:r>
              <a:rPr lang="en-US" altLang="en-US" sz="2400" b="1" dirty="0"/>
              <a:t>brought together so they can be </a:t>
            </a:r>
            <a:r>
              <a:rPr lang="en-US" altLang="en-US" sz="2400" b="1" i="1" dirty="0"/>
              <a:t>jointly presented to consciousness</a:t>
            </a:r>
            <a:r>
              <a:rPr lang="en-US" altLang="en-US" sz="2400" dirty="0"/>
              <a:t>). It is at this interface between mind and body that these ‘property-alterations’ occur.</a:t>
            </a:r>
          </a:p>
          <a:p>
            <a:pPr marL="0" indent="0" algn="ctr">
              <a:buFontTx/>
              <a:buNone/>
            </a:pPr>
            <a:r>
              <a:rPr lang="en-US" altLang="en-US" sz="2400" b="1" dirty="0" smtClean="0"/>
              <a:t>Question: Do you think this solves the problem, or not?</a:t>
            </a:r>
            <a:endParaRPr lang="en-US" altLang="en-US" sz="2400" b="1" dirty="0"/>
          </a:p>
        </p:txBody>
      </p:sp>
    </p:spTree>
  </p:cSld>
  <p:clrMapOvr>
    <a:masterClrMapping/>
  </p:clrMapOvr>
  <p:transition advClick="0">
    <p:cover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EFD68730-7169-4974-B246-8ED5DBA78EC3}"/>
              </a:ext>
            </a:extLst>
          </p:cNvPr>
          <p:cNvSpPr>
            <a:spLocks noGrp="1" noChangeArrowheads="1"/>
          </p:cNvSpPr>
          <p:nvPr>
            <p:ph type="title"/>
          </p:nvPr>
        </p:nvSpPr>
        <p:spPr bwMode="auto">
          <a:xfrm>
            <a:off x="457200" y="274638"/>
            <a:ext cx="8229600" cy="492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r>
              <a:rPr lang="en-US" altLang="en-US" sz="3200" b="1" dirty="0"/>
              <a:t>(4) Telling Dream from Reality</a:t>
            </a:r>
            <a:endParaRPr lang="en-US" altLang="en-US" sz="3200" dirty="0"/>
          </a:p>
        </p:txBody>
      </p:sp>
      <p:sp>
        <p:nvSpPr>
          <p:cNvPr id="17411" name="Rectangle 6">
            <a:extLst>
              <a:ext uri="{FF2B5EF4-FFF2-40B4-BE49-F238E27FC236}">
                <a16:creationId xmlns:a16="http://schemas.microsoft.com/office/drawing/2014/main" id="{5882C0FF-93E5-4CC7-B9B4-64EC99E381EC}"/>
              </a:ext>
            </a:extLst>
          </p:cNvPr>
          <p:cNvSpPr>
            <a:spLocks noGrp="1" noChangeArrowheads="1"/>
          </p:cNvSpPr>
          <p:nvPr>
            <p:ph idx="1"/>
          </p:nvPr>
        </p:nvSpPr>
        <p:spPr bwMode="auto">
          <a:xfrm>
            <a:off x="457200" y="1155700"/>
            <a:ext cx="8229600" cy="532453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indent="0">
              <a:buFontTx/>
              <a:buNone/>
            </a:pPr>
            <a:r>
              <a:rPr lang="en-US" altLang="en-US" sz="2400" dirty="0" smtClean="0"/>
              <a:t>“[T]he </a:t>
            </a:r>
            <a:r>
              <a:rPr lang="en-US" altLang="en-US" sz="2400" dirty="0"/>
              <a:t>hyperbolic doubts of the last few days ought to be rejected as ludicrous." With regard to dream and reality, "I now notice there is a considerable difference between these two; dreams are never joined by the memory with all the other actions of life, as is the case with those actions that occur when one is awake." (103)</a:t>
            </a:r>
          </a:p>
          <a:p>
            <a:pPr marL="0" indent="0">
              <a:spcBef>
                <a:spcPts val="1200"/>
              </a:spcBef>
              <a:buFontTx/>
              <a:buNone/>
            </a:pPr>
            <a:r>
              <a:rPr lang="en-US" altLang="en-US" sz="2400" dirty="0" smtClean="0"/>
              <a:t>Is </a:t>
            </a:r>
            <a:r>
              <a:rPr lang="en-US" altLang="en-US" sz="2400" dirty="0"/>
              <a:t>this persuasive if we make the assumption that God exists and is not a deceiver</a:t>
            </a:r>
            <a:r>
              <a:rPr lang="en-US" altLang="en-US" sz="2400" dirty="0" smtClean="0"/>
              <a:t>? (Not if the dream problem = our inability to detect </a:t>
            </a:r>
            <a:r>
              <a:rPr lang="en-US" altLang="en-US" sz="2400" i="1" dirty="0" smtClean="0"/>
              <a:t>at any moment</a:t>
            </a:r>
            <a:r>
              <a:rPr lang="en-US" altLang="en-US" sz="2400" dirty="0" smtClean="0"/>
              <a:t> whether we are having waking or dream perceptions. Margaret Wilson’s conclusion: the dream problem Descartes’ solution responds to is this: “How am I justified in treating what I remember as having occurred when I was awake differently than I treat what I remember having occurred when I was dreaming</a:t>
            </a:r>
            <a:r>
              <a:rPr lang="en-US" altLang="en-US" sz="2400" dirty="0" smtClean="0"/>
              <a:t>?”)</a:t>
            </a:r>
            <a:endParaRPr lang="en-US" altLang="en-US" sz="2400" dirty="0"/>
          </a:p>
        </p:txBody>
      </p:sp>
      <p:sp>
        <p:nvSpPr>
          <p:cNvPr id="17412" name="Rectangle 3">
            <a:extLst>
              <a:ext uri="{FF2B5EF4-FFF2-40B4-BE49-F238E27FC236}">
                <a16:creationId xmlns:a16="http://schemas.microsoft.com/office/drawing/2014/main" id="{B5AD5948-78F2-410B-AFF4-DD45C184C5DF}"/>
              </a:ext>
            </a:extLst>
          </p:cNvPr>
          <p:cNvSpPr>
            <a:spLocks noChangeArrowheads="1"/>
          </p:cNvSpPr>
          <p:nvPr/>
        </p:nvSpPr>
        <p:spPr bwMode="auto">
          <a:xfrm>
            <a:off x="250825" y="896938"/>
            <a:ext cx="8629650" cy="22225"/>
          </a:xfrm>
          <a:prstGeom prst="rect">
            <a:avLst/>
          </a:prstGeom>
          <a:solidFill>
            <a:srgbClr val="66B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17413" name="Freeform 4">
            <a:extLst>
              <a:ext uri="{FF2B5EF4-FFF2-40B4-BE49-F238E27FC236}">
                <a16:creationId xmlns:a16="http://schemas.microsoft.com/office/drawing/2014/main" id="{37DFCB75-BFA0-4CFB-A4E4-850E0EC14A28}"/>
              </a:ext>
            </a:extLst>
          </p:cNvPr>
          <p:cNvSpPr>
            <a:spLocks noChangeArrowheads="1"/>
          </p:cNvSpPr>
          <p:nvPr/>
        </p:nvSpPr>
        <p:spPr bwMode="auto">
          <a:xfrm>
            <a:off x="228600" y="874713"/>
            <a:ext cx="8675688" cy="68262"/>
          </a:xfrm>
          <a:custGeom>
            <a:avLst/>
            <a:gdLst>
              <a:gd name="T0" fmla="*/ 0 w 5465"/>
              <a:gd name="T1" fmla="*/ 2147483646 h 43"/>
              <a:gd name="T2" fmla="*/ 2147483646 w 5465"/>
              <a:gd name="T3" fmla="*/ 2147483646 h 43"/>
              <a:gd name="T4" fmla="*/ 2147483646 w 5465"/>
              <a:gd name="T5" fmla="*/ 0 h 43"/>
              <a:gd name="T6" fmla="*/ 2147483646 w 5465"/>
              <a:gd name="T7" fmla="*/ 2147483646 h 43"/>
              <a:gd name="T8" fmla="*/ 2147483646 w 5465"/>
              <a:gd name="T9" fmla="*/ 2147483646 h 43"/>
              <a:gd name="T10" fmla="*/ 2147483646 w 5465"/>
              <a:gd name="T11" fmla="*/ 2147483646 h 43"/>
              <a:gd name="T12" fmla="*/ 0 w 5465"/>
              <a:gd name="T13" fmla="*/ 2147483646 h 4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3">
                <a:moveTo>
                  <a:pt x="0" y="43"/>
                </a:moveTo>
                <a:lnTo>
                  <a:pt x="5465" y="43"/>
                </a:lnTo>
                <a:lnTo>
                  <a:pt x="5465" y="0"/>
                </a:lnTo>
                <a:lnTo>
                  <a:pt x="5450" y="14"/>
                </a:lnTo>
                <a:lnTo>
                  <a:pt x="5450" y="28"/>
                </a:lnTo>
                <a:lnTo>
                  <a:pt x="14" y="28"/>
                </a:lnTo>
                <a:lnTo>
                  <a:pt x="0" y="43"/>
                </a:lnTo>
                <a:close/>
              </a:path>
            </a:pathLst>
          </a:custGeom>
          <a:solidFill>
            <a:srgbClr val="005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14" name="Freeform 5">
            <a:extLst>
              <a:ext uri="{FF2B5EF4-FFF2-40B4-BE49-F238E27FC236}">
                <a16:creationId xmlns:a16="http://schemas.microsoft.com/office/drawing/2014/main" id="{84E0C163-170B-45C1-9810-F4449E76BDE2}"/>
              </a:ext>
            </a:extLst>
          </p:cNvPr>
          <p:cNvSpPr>
            <a:spLocks noChangeArrowheads="1"/>
          </p:cNvSpPr>
          <p:nvPr/>
        </p:nvSpPr>
        <p:spPr bwMode="auto">
          <a:xfrm>
            <a:off x="228600" y="874713"/>
            <a:ext cx="8675688" cy="68262"/>
          </a:xfrm>
          <a:custGeom>
            <a:avLst/>
            <a:gdLst>
              <a:gd name="T0" fmla="*/ 0 w 5465"/>
              <a:gd name="T1" fmla="*/ 2147483646 h 43"/>
              <a:gd name="T2" fmla="*/ 0 w 5465"/>
              <a:gd name="T3" fmla="*/ 0 h 43"/>
              <a:gd name="T4" fmla="*/ 2147483646 w 5465"/>
              <a:gd name="T5" fmla="*/ 0 h 43"/>
              <a:gd name="T6" fmla="*/ 2147483646 w 5465"/>
              <a:gd name="T7" fmla="*/ 2147483646 h 43"/>
              <a:gd name="T8" fmla="*/ 2147483646 w 5465"/>
              <a:gd name="T9" fmla="*/ 2147483646 h 43"/>
              <a:gd name="T10" fmla="*/ 2147483646 w 5465"/>
              <a:gd name="T11" fmla="*/ 2147483646 h 43"/>
              <a:gd name="T12" fmla="*/ 0 w 5465"/>
              <a:gd name="T13" fmla="*/ 2147483646 h 4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3">
                <a:moveTo>
                  <a:pt x="0" y="43"/>
                </a:moveTo>
                <a:lnTo>
                  <a:pt x="0" y="0"/>
                </a:lnTo>
                <a:lnTo>
                  <a:pt x="5465" y="0"/>
                </a:lnTo>
                <a:lnTo>
                  <a:pt x="5450" y="14"/>
                </a:lnTo>
                <a:lnTo>
                  <a:pt x="14" y="14"/>
                </a:lnTo>
                <a:lnTo>
                  <a:pt x="14" y="28"/>
                </a:lnTo>
                <a:lnTo>
                  <a:pt x="0" y="43"/>
                </a:lnTo>
                <a:close/>
              </a:path>
            </a:pathLst>
          </a:custGeom>
          <a:solidFill>
            <a:srgbClr val="C1E1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3746219587"/>
      </p:ext>
    </p:extLst>
  </p:cSld>
  <p:clrMapOvr>
    <a:masterClrMapping/>
  </p:clrMapOvr>
  <p:transition advClick="0">
    <p:cover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EFD68730-7169-4974-B246-8ED5DBA78EC3}"/>
              </a:ext>
            </a:extLst>
          </p:cNvPr>
          <p:cNvSpPr>
            <a:spLocks noGrp="1" noChangeArrowheads="1"/>
          </p:cNvSpPr>
          <p:nvPr>
            <p:ph type="title"/>
          </p:nvPr>
        </p:nvSpPr>
        <p:spPr bwMode="auto">
          <a:xfrm>
            <a:off x="457200" y="274638"/>
            <a:ext cx="8229600" cy="98488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r>
              <a:rPr lang="en-US" altLang="en-US" sz="3200" b="1" dirty="0" smtClean="0"/>
              <a:t>Why Defeating the EDH does </a:t>
            </a:r>
            <a:r>
              <a:rPr lang="en-US" altLang="en-US" sz="3200" b="1" i="1" dirty="0" smtClean="0"/>
              <a:t>not </a:t>
            </a:r>
            <a:r>
              <a:rPr lang="en-US" altLang="en-US" sz="3200" b="1" dirty="0" smtClean="0"/>
              <a:t>eliminate the Dream Problem</a:t>
            </a:r>
            <a:endParaRPr lang="en-US" altLang="en-US" sz="3200" dirty="0"/>
          </a:p>
        </p:txBody>
      </p:sp>
      <p:sp>
        <p:nvSpPr>
          <p:cNvPr id="17411" name="Rectangle 6">
            <a:extLst>
              <a:ext uri="{FF2B5EF4-FFF2-40B4-BE49-F238E27FC236}">
                <a16:creationId xmlns:a16="http://schemas.microsoft.com/office/drawing/2014/main" id="{5882C0FF-93E5-4CC7-B9B4-64EC99E381EC}"/>
              </a:ext>
            </a:extLst>
          </p:cNvPr>
          <p:cNvSpPr>
            <a:spLocks noGrp="1" noChangeArrowheads="1"/>
          </p:cNvSpPr>
          <p:nvPr>
            <p:ph idx="1"/>
          </p:nvPr>
        </p:nvSpPr>
        <p:spPr bwMode="auto">
          <a:xfrm>
            <a:off x="250825" y="1447800"/>
            <a:ext cx="8229600" cy="5244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indent="0">
              <a:buFontTx/>
              <a:buNone/>
            </a:pPr>
            <a:r>
              <a:rPr lang="en-US" altLang="en-US" sz="2400" dirty="0" smtClean="0"/>
              <a:t>The EDH is rejected in the case of systematic mistakes in reasoning </a:t>
            </a:r>
            <a:r>
              <a:rPr lang="en-US" altLang="en-US" sz="2400" i="1" dirty="0" smtClean="0"/>
              <a:t>or </a:t>
            </a:r>
            <a:r>
              <a:rPr lang="en-US" altLang="en-US" sz="2400" dirty="0" smtClean="0"/>
              <a:t>in waking perception because God, who is not a deceiver, would have to permit such a Demon to mislead human perceivers into believing waking perceptions and false beliefs about the way the world of our perception exists based on them. This would be possible </a:t>
            </a:r>
            <a:r>
              <a:rPr lang="en-US" altLang="en-US" sz="2400" i="1" dirty="0" smtClean="0"/>
              <a:t>only </a:t>
            </a:r>
            <a:r>
              <a:rPr lang="en-US" altLang="en-US" sz="2400" dirty="0" smtClean="0"/>
              <a:t>if God were a deceiver. Since God is not, no such Demon would be allowed to create such deception.</a:t>
            </a:r>
          </a:p>
          <a:p>
            <a:pPr marL="0" indent="0">
              <a:buFontTx/>
              <a:buNone/>
            </a:pPr>
            <a:r>
              <a:rPr lang="en-US" altLang="en-US" sz="2400" dirty="0" smtClean="0"/>
              <a:t>Why this doesn’t eliminate the dream problem: God created human minds with the capacity for dream perceptions, including vivid ones that present content that is indistinguishable from waking perceptions. Since this is compatible with God’s non-deceitfulness, another solution to the dream problem is needed.</a:t>
            </a:r>
            <a:endParaRPr lang="en-US" altLang="en-US" sz="2400" dirty="0"/>
          </a:p>
        </p:txBody>
      </p:sp>
      <p:sp>
        <p:nvSpPr>
          <p:cNvPr id="17412" name="Rectangle 3">
            <a:extLst>
              <a:ext uri="{FF2B5EF4-FFF2-40B4-BE49-F238E27FC236}">
                <a16:creationId xmlns:a16="http://schemas.microsoft.com/office/drawing/2014/main" id="{B5AD5948-78F2-410B-AFF4-DD45C184C5DF}"/>
              </a:ext>
            </a:extLst>
          </p:cNvPr>
          <p:cNvSpPr>
            <a:spLocks noChangeArrowheads="1"/>
          </p:cNvSpPr>
          <p:nvPr/>
        </p:nvSpPr>
        <p:spPr bwMode="auto">
          <a:xfrm>
            <a:off x="250825" y="1157208"/>
            <a:ext cx="8629650" cy="22225"/>
          </a:xfrm>
          <a:prstGeom prst="rect">
            <a:avLst/>
          </a:prstGeom>
          <a:solidFill>
            <a:srgbClr val="66B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17413" name="Freeform 4">
            <a:extLst>
              <a:ext uri="{FF2B5EF4-FFF2-40B4-BE49-F238E27FC236}">
                <a16:creationId xmlns:a16="http://schemas.microsoft.com/office/drawing/2014/main" id="{37DFCB75-BFA0-4CFB-A4E4-850E0EC14A28}"/>
              </a:ext>
            </a:extLst>
          </p:cNvPr>
          <p:cNvSpPr>
            <a:spLocks noChangeArrowheads="1"/>
          </p:cNvSpPr>
          <p:nvPr/>
        </p:nvSpPr>
        <p:spPr bwMode="auto">
          <a:xfrm>
            <a:off x="250825" y="1214995"/>
            <a:ext cx="8675688" cy="68262"/>
          </a:xfrm>
          <a:custGeom>
            <a:avLst/>
            <a:gdLst>
              <a:gd name="T0" fmla="*/ 0 w 5465"/>
              <a:gd name="T1" fmla="*/ 2147483646 h 43"/>
              <a:gd name="T2" fmla="*/ 2147483646 w 5465"/>
              <a:gd name="T3" fmla="*/ 2147483646 h 43"/>
              <a:gd name="T4" fmla="*/ 2147483646 w 5465"/>
              <a:gd name="T5" fmla="*/ 0 h 43"/>
              <a:gd name="T6" fmla="*/ 2147483646 w 5465"/>
              <a:gd name="T7" fmla="*/ 2147483646 h 43"/>
              <a:gd name="T8" fmla="*/ 2147483646 w 5465"/>
              <a:gd name="T9" fmla="*/ 2147483646 h 43"/>
              <a:gd name="T10" fmla="*/ 2147483646 w 5465"/>
              <a:gd name="T11" fmla="*/ 2147483646 h 43"/>
              <a:gd name="T12" fmla="*/ 0 w 5465"/>
              <a:gd name="T13" fmla="*/ 2147483646 h 4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3">
                <a:moveTo>
                  <a:pt x="0" y="43"/>
                </a:moveTo>
                <a:lnTo>
                  <a:pt x="5465" y="43"/>
                </a:lnTo>
                <a:lnTo>
                  <a:pt x="5465" y="0"/>
                </a:lnTo>
                <a:lnTo>
                  <a:pt x="5450" y="14"/>
                </a:lnTo>
                <a:lnTo>
                  <a:pt x="5450" y="28"/>
                </a:lnTo>
                <a:lnTo>
                  <a:pt x="14" y="28"/>
                </a:lnTo>
                <a:lnTo>
                  <a:pt x="0" y="43"/>
                </a:lnTo>
                <a:close/>
              </a:path>
            </a:pathLst>
          </a:custGeom>
          <a:solidFill>
            <a:srgbClr val="005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14" name="Freeform 5">
            <a:extLst>
              <a:ext uri="{FF2B5EF4-FFF2-40B4-BE49-F238E27FC236}">
                <a16:creationId xmlns:a16="http://schemas.microsoft.com/office/drawing/2014/main" id="{84E0C163-170B-45C1-9810-F4449E76BDE2}"/>
              </a:ext>
            </a:extLst>
          </p:cNvPr>
          <p:cNvSpPr>
            <a:spLocks noChangeArrowheads="1"/>
          </p:cNvSpPr>
          <p:nvPr/>
        </p:nvSpPr>
        <p:spPr bwMode="auto">
          <a:xfrm>
            <a:off x="250825" y="1203167"/>
            <a:ext cx="8675688" cy="68262"/>
          </a:xfrm>
          <a:custGeom>
            <a:avLst/>
            <a:gdLst>
              <a:gd name="T0" fmla="*/ 0 w 5465"/>
              <a:gd name="T1" fmla="*/ 2147483646 h 43"/>
              <a:gd name="T2" fmla="*/ 0 w 5465"/>
              <a:gd name="T3" fmla="*/ 0 h 43"/>
              <a:gd name="T4" fmla="*/ 2147483646 w 5465"/>
              <a:gd name="T5" fmla="*/ 0 h 43"/>
              <a:gd name="T6" fmla="*/ 2147483646 w 5465"/>
              <a:gd name="T7" fmla="*/ 2147483646 h 43"/>
              <a:gd name="T8" fmla="*/ 2147483646 w 5465"/>
              <a:gd name="T9" fmla="*/ 2147483646 h 43"/>
              <a:gd name="T10" fmla="*/ 2147483646 w 5465"/>
              <a:gd name="T11" fmla="*/ 2147483646 h 43"/>
              <a:gd name="T12" fmla="*/ 0 w 5465"/>
              <a:gd name="T13" fmla="*/ 2147483646 h 4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3">
                <a:moveTo>
                  <a:pt x="0" y="43"/>
                </a:moveTo>
                <a:lnTo>
                  <a:pt x="0" y="0"/>
                </a:lnTo>
                <a:lnTo>
                  <a:pt x="5465" y="0"/>
                </a:lnTo>
                <a:lnTo>
                  <a:pt x="5450" y="14"/>
                </a:lnTo>
                <a:lnTo>
                  <a:pt x="14" y="14"/>
                </a:lnTo>
                <a:lnTo>
                  <a:pt x="14" y="28"/>
                </a:lnTo>
                <a:lnTo>
                  <a:pt x="0" y="43"/>
                </a:lnTo>
                <a:close/>
              </a:path>
            </a:pathLst>
          </a:custGeom>
          <a:solidFill>
            <a:srgbClr val="C1E1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cSld>
  <p:clrMapOvr>
    <a:masterClrMapping/>
  </p:clrMapOvr>
  <p:transition advClick="0">
    <p:cover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C9FE8EC-F48A-4BD2-835F-C23939FC3886}"/>
              </a:ext>
            </a:extLst>
          </p:cNvPr>
          <p:cNvSpPr>
            <a:spLocks noGrp="1" noChangeArrowheads="1"/>
          </p:cNvSpPr>
          <p:nvPr>
            <p:ph type="title"/>
          </p:nvPr>
        </p:nvSpPr>
        <p:spPr bwMode="auto">
          <a:xfrm>
            <a:off x="457200" y="274638"/>
            <a:ext cx="8229600" cy="6159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defTabSz="381000"/>
            <a:r>
              <a:rPr lang="en-US" altLang="en-US" sz="4000" b="1">
                <a:solidFill>
                  <a:srgbClr val="FFFFFF"/>
                </a:solidFill>
                <a:latin typeface="Times New Roman" panose="02020603050405020304" pitchFamily="18" charset="0"/>
              </a:rPr>
              <a:t>Objectives</a:t>
            </a:r>
          </a:p>
        </p:txBody>
      </p:sp>
      <p:sp>
        <p:nvSpPr>
          <p:cNvPr id="3075" name="Rectangle 6">
            <a:extLst>
              <a:ext uri="{FF2B5EF4-FFF2-40B4-BE49-F238E27FC236}">
                <a16:creationId xmlns:a16="http://schemas.microsoft.com/office/drawing/2014/main" id="{7BFA44A7-0189-4B6A-AB14-A8B7E695BA51}"/>
              </a:ext>
            </a:extLst>
          </p:cNvPr>
          <p:cNvSpPr>
            <a:spLocks noGrp="1" noChangeArrowheads="1"/>
          </p:cNvSpPr>
          <p:nvPr>
            <p:ph idx="1"/>
          </p:nvPr>
        </p:nvSpPr>
        <p:spPr bwMode="auto">
          <a:xfrm>
            <a:off x="457200" y="1155700"/>
            <a:ext cx="8229600" cy="22590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indent="0">
              <a:buNone/>
            </a:pPr>
            <a:r>
              <a:rPr lang="en-US" altLang="en-US" sz="2400" dirty="0"/>
              <a:t>(1) Restore belief in the external world </a:t>
            </a:r>
            <a:br>
              <a:rPr lang="en-US" altLang="en-US" sz="2400" dirty="0"/>
            </a:br>
            <a:r>
              <a:rPr lang="en-US" altLang="en-US" sz="2400" dirty="0"/>
              <a:t>(2) Revisit the problem of error </a:t>
            </a:r>
            <a:br>
              <a:rPr lang="en-US" altLang="en-US" sz="2400" dirty="0"/>
            </a:br>
            <a:r>
              <a:rPr lang="en-US" altLang="en-US" sz="2400" dirty="0"/>
              <a:t>(3) Prove that my (i.e., Descartes') essence is thinking </a:t>
            </a:r>
            <a:br>
              <a:rPr lang="en-US" altLang="en-US" sz="2400" dirty="0"/>
            </a:br>
            <a:r>
              <a:rPr lang="en-US" altLang="en-US" sz="2400" dirty="0"/>
              <a:t>(4) Provide a criterion to tell dreaming from waking</a:t>
            </a:r>
          </a:p>
          <a:p>
            <a:pPr marL="0" indent="0">
              <a:spcBef>
                <a:spcPts val="25"/>
              </a:spcBef>
              <a:buNone/>
            </a:pPr>
            <a:r>
              <a:rPr lang="en-US" altLang="en-US" sz="2400" dirty="0"/>
              <a:t>(5) Solve the Mind-Body Problem</a:t>
            </a:r>
          </a:p>
          <a:p>
            <a:pPr>
              <a:spcBef>
                <a:spcPct val="0"/>
              </a:spcBef>
              <a:buFontTx/>
              <a:buNone/>
            </a:pPr>
            <a:endParaRPr lang="en-US" altLang="en-US" sz="2200" dirty="0">
              <a:solidFill>
                <a:srgbClr val="CCE6FF"/>
              </a:solidFill>
              <a:latin typeface="Times New Roman" panose="02020603050405020304" pitchFamily="18" charset="0"/>
            </a:endParaRPr>
          </a:p>
        </p:txBody>
      </p:sp>
      <p:sp>
        <p:nvSpPr>
          <p:cNvPr id="3076" name="Rectangle 3">
            <a:extLst>
              <a:ext uri="{FF2B5EF4-FFF2-40B4-BE49-F238E27FC236}">
                <a16:creationId xmlns:a16="http://schemas.microsoft.com/office/drawing/2014/main" id="{72D1A8E5-A7B3-4817-98F4-1662D74D27F2}"/>
              </a:ext>
            </a:extLst>
          </p:cNvPr>
          <p:cNvSpPr>
            <a:spLocks noChangeArrowheads="1"/>
          </p:cNvSpPr>
          <p:nvPr/>
        </p:nvSpPr>
        <p:spPr bwMode="auto">
          <a:xfrm>
            <a:off x="250825" y="896938"/>
            <a:ext cx="8629650" cy="22225"/>
          </a:xfrm>
          <a:prstGeom prst="rect">
            <a:avLst/>
          </a:prstGeom>
          <a:solidFill>
            <a:srgbClr val="66B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3077" name="Freeform 4">
            <a:extLst>
              <a:ext uri="{FF2B5EF4-FFF2-40B4-BE49-F238E27FC236}">
                <a16:creationId xmlns:a16="http://schemas.microsoft.com/office/drawing/2014/main" id="{82D13AA8-CAA7-4C2F-A183-CC006FEDFFD7}"/>
              </a:ext>
            </a:extLst>
          </p:cNvPr>
          <p:cNvSpPr>
            <a:spLocks noChangeArrowheads="1"/>
          </p:cNvSpPr>
          <p:nvPr/>
        </p:nvSpPr>
        <p:spPr bwMode="auto">
          <a:xfrm>
            <a:off x="228600" y="874713"/>
            <a:ext cx="8675688" cy="68262"/>
          </a:xfrm>
          <a:custGeom>
            <a:avLst/>
            <a:gdLst>
              <a:gd name="T0" fmla="*/ 0 w 5465"/>
              <a:gd name="T1" fmla="*/ 2147483646 h 43"/>
              <a:gd name="T2" fmla="*/ 2147483646 w 5465"/>
              <a:gd name="T3" fmla="*/ 2147483646 h 43"/>
              <a:gd name="T4" fmla="*/ 2147483646 w 5465"/>
              <a:gd name="T5" fmla="*/ 0 h 43"/>
              <a:gd name="T6" fmla="*/ 2147483646 w 5465"/>
              <a:gd name="T7" fmla="*/ 2147483646 h 43"/>
              <a:gd name="T8" fmla="*/ 2147483646 w 5465"/>
              <a:gd name="T9" fmla="*/ 2147483646 h 43"/>
              <a:gd name="T10" fmla="*/ 2147483646 w 5465"/>
              <a:gd name="T11" fmla="*/ 2147483646 h 43"/>
              <a:gd name="T12" fmla="*/ 0 w 5465"/>
              <a:gd name="T13" fmla="*/ 2147483646 h 4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3">
                <a:moveTo>
                  <a:pt x="0" y="43"/>
                </a:moveTo>
                <a:lnTo>
                  <a:pt x="5465" y="43"/>
                </a:lnTo>
                <a:lnTo>
                  <a:pt x="5465" y="0"/>
                </a:lnTo>
                <a:lnTo>
                  <a:pt x="5450" y="14"/>
                </a:lnTo>
                <a:lnTo>
                  <a:pt x="5450" y="28"/>
                </a:lnTo>
                <a:lnTo>
                  <a:pt x="14" y="28"/>
                </a:lnTo>
                <a:lnTo>
                  <a:pt x="0" y="43"/>
                </a:lnTo>
                <a:close/>
              </a:path>
            </a:pathLst>
          </a:custGeom>
          <a:solidFill>
            <a:srgbClr val="005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78" name="Freeform 5">
            <a:extLst>
              <a:ext uri="{FF2B5EF4-FFF2-40B4-BE49-F238E27FC236}">
                <a16:creationId xmlns:a16="http://schemas.microsoft.com/office/drawing/2014/main" id="{279B6049-4DB3-420D-B65C-CE5B77BC1A8E}"/>
              </a:ext>
            </a:extLst>
          </p:cNvPr>
          <p:cNvSpPr>
            <a:spLocks noChangeArrowheads="1"/>
          </p:cNvSpPr>
          <p:nvPr/>
        </p:nvSpPr>
        <p:spPr bwMode="auto">
          <a:xfrm>
            <a:off x="228600" y="874713"/>
            <a:ext cx="8675688" cy="68262"/>
          </a:xfrm>
          <a:custGeom>
            <a:avLst/>
            <a:gdLst>
              <a:gd name="T0" fmla="*/ 0 w 5465"/>
              <a:gd name="T1" fmla="*/ 2147483646 h 43"/>
              <a:gd name="T2" fmla="*/ 0 w 5465"/>
              <a:gd name="T3" fmla="*/ 0 h 43"/>
              <a:gd name="T4" fmla="*/ 2147483646 w 5465"/>
              <a:gd name="T5" fmla="*/ 0 h 43"/>
              <a:gd name="T6" fmla="*/ 2147483646 w 5465"/>
              <a:gd name="T7" fmla="*/ 2147483646 h 43"/>
              <a:gd name="T8" fmla="*/ 2147483646 w 5465"/>
              <a:gd name="T9" fmla="*/ 2147483646 h 43"/>
              <a:gd name="T10" fmla="*/ 2147483646 w 5465"/>
              <a:gd name="T11" fmla="*/ 2147483646 h 43"/>
              <a:gd name="T12" fmla="*/ 0 w 5465"/>
              <a:gd name="T13" fmla="*/ 2147483646 h 4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3">
                <a:moveTo>
                  <a:pt x="0" y="43"/>
                </a:moveTo>
                <a:lnTo>
                  <a:pt x="0" y="0"/>
                </a:lnTo>
                <a:lnTo>
                  <a:pt x="5465" y="0"/>
                </a:lnTo>
                <a:lnTo>
                  <a:pt x="5450" y="14"/>
                </a:lnTo>
                <a:lnTo>
                  <a:pt x="14" y="14"/>
                </a:lnTo>
                <a:lnTo>
                  <a:pt x="14" y="28"/>
                </a:lnTo>
                <a:lnTo>
                  <a:pt x="0" y="43"/>
                </a:lnTo>
                <a:close/>
              </a:path>
            </a:pathLst>
          </a:custGeom>
          <a:solidFill>
            <a:srgbClr val="C1E1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cSld>
  <p:clrMapOvr>
    <a:masterClrMapping/>
  </p:clrMapOvr>
  <p:transition advClick="0">
    <p:cover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EFD68730-7169-4974-B246-8ED5DBA78EC3}"/>
              </a:ext>
            </a:extLst>
          </p:cNvPr>
          <p:cNvSpPr>
            <a:spLocks noGrp="1" noChangeArrowheads="1"/>
          </p:cNvSpPr>
          <p:nvPr>
            <p:ph type="title"/>
          </p:nvPr>
        </p:nvSpPr>
        <p:spPr bwMode="auto">
          <a:xfrm>
            <a:off x="457200" y="274638"/>
            <a:ext cx="8229600" cy="492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r>
              <a:rPr lang="en-US" altLang="en-US" sz="3200" b="1" dirty="0" smtClean="0"/>
              <a:t>An Alternative Interpretation</a:t>
            </a:r>
            <a:endParaRPr lang="en-US" altLang="en-US" sz="3200" dirty="0"/>
          </a:p>
        </p:txBody>
      </p:sp>
      <p:sp>
        <p:nvSpPr>
          <p:cNvPr id="17411" name="Rectangle 6">
            <a:extLst>
              <a:ext uri="{FF2B5EF4-FFF2-40B4-BE49-F238E27FC236}">
                <a16:creationId xmlns:a16="http://schemas.microsoft.com/office/drawing/2014/main" id="{5882C0FF-93E5-4CC7-B9B4-64EC99E381EC}"/>
              </a:ext>
            </a:extLst>
          </p:cNvPr>
          <p:cNvSpPr>
            <a:spLocks noGrp="1" noChangeArrowheads="1"/>
          </p:cNvSpPr>
          <p:nvPr>
            <p:ph idx="1"/>
          </p:nvPr>
        </p:nvSpPr>
        <p:spPr bwMode="auto">
          <a:xfrm>
            <a:off x="457200" y="1155700"/>
            <a:ext cx="8229600" cy="480131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indent="0">
              <a:buFontTx/>
              <a:buNone/>
            </a:pPr>
            <a:r>
              <a:rPr lang="en-US" altLang="en-US" sz="2400" dirty="0" smtClean="0"/>
              <a:t>Another way to understand RD’s decision to reject the dream problem due to established, and reasonable differences between the way waking perceptions are recorded in memory and the way dream perceptions are recorded in memory, leans on the extent to which RD’s official dream problem was tied too much to contingent facts about how human minds generate the content of dream perceptions. On this view, Descartes decided, as he earlier did in limiting the scope of the Dream Problem to beliefs that do not depend on content that must have originated in waking perceptions, that the possibility that he was dreaming by the fire, etc., was not a sufficient basis for even the restricted scope of the Dream Problem.</a:t>
            </a:r>
            <a:endParaRPr lang="en-US" altLang="en-US" sz="2400" dirty="0"/>
          </a:p>
        </p:txBody>
      </p:sp>
      <p:sp>
        <p:nvSpPr>
          <p:cNvPr id="17412" name="Rectangle 3">
            <a:extLst>
              <a:ext uri="{FF2B5EF4-FFF2-40B4-BE49-F238E27FC236}">
                <a16:creationId xmlns:a16="http://schemas.microsoft.com/office/drawing/2014/main" id="{B5AD5948-78F2-410B-AFF4-DD45C184C5DF}"/>
              </a:ext>
            </a:extLst>
          </p:cNvPr>
          <p:cNvSpPr>
            <a:spLocks noChangeArrowheads="1"/>
          </p:cNvSpPr>
          <p:nvPr/>
        </p:nvSpPr>
        <p:spPr bwMode="auto">
          <a:xfrm>
            <a:off x="250825" y="896938"/>
            <a:ext cx="8629650" cy="22225"/>
          </a:xfrm>
          <a:prstGeom prst="rect">
            <a:avLst/>
          </a:prstGeom>
          <a:solidFill>
            <a:srgbClr val="66B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17413" name="Freeform 4">
            <a:extLst>
              <a:ext uri="{FF2B5EF4-FFF2-40B4-BE49-F238E27FC236}">
                <a16:creationId xmlns:a16="http://schemas.microsoft.com/office/drawing/2014/main" id="{37DFCB75-BFA0-4CFB-A4E4-850E0EC14A28}"/>
              </a:ext>
            </a:extLst>
          </p:cNvPr>
          <p:cNvSpPr>
            <a:spLocks noChangeArrowheads="1"/>
          </p:cNvSpPr>
          <p:nvPr/>
        </p:nvSpPr>
        <p:spPr bwMode="auto">
          <a:xfrm>
            <a:off x="228600" y="874713"/>
            <a:ext cx="8675688" cy="68262"/>
          </a:xfrm>
          <a:custGeom>
            <a:avLst/>
            <a:gdLst>
              <a:gd name="T0" fmla="*/ 0 w 5465"/>
              <a:gd name="T1" fmla="*/ 2147483646 h 43"/>
              <a:gd name="T2" fmla="*/ 2147483646 w 5465"/>
              <a:gd name="T3" fmla="*/ 2147483646 h 43"/>
              <a:gd name="T4" fmla="*/ 2147483646 w 5465"/>
              <a:gd name="T5" fmla="*/ 0 h 43"/>
              <a:gd name="T6" fmla="*/ 2147483646 w 5465"/>
              <a:gd name="T7" fmla="*/ 2147483646 h 43"/>
              <a:gd name="T8" fmla="*/ 2147483646 w 5465"/>
              <a:gd name="T9" fmla="*/ 2147483646 h 43"/>
              <a:gd name="T10" fmla="*/ 2147483646 w 5465"/>
              <a:gd name="T11" fmla="*/ 2147483646 h 43"/>
              <a:gd name="T12" fmla="*/ 0 w 5465"/>
              <a:gd name="T13" fmla="*/ 2147483646 h 4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3">
                <a:moveTo>
                  <a:pt x="0" y="43"/>
                </a:moveTo>
                <a:lnTo>
                  <a:pt x="5465" y="43"/>
                </a:lnTo>
                <a:lnTo>
                  <a:pt x="5465" y="0"/>
                </a:lnTo>
                <a:lnTo>
                  <a:pt x="5450" y="14"/>
                </a:lnTo>
                <a:lnTo>
                  <a:pt x="5450" y="28"/>
                </a:lnTo>
                <a:lnTo>
                  <a:pt x="14" y="28"/>
                </a:lnTo>
                <a:lnTo>
                  <a:pt x="0" y="43"/>
                </a:lnTo>
                <a:close/>
              </a:path>
            </a:pathLst>
          </a:custGeom>
          <a:solidFill>
            <a:srgbClr val="005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14" name="Freeform 5">
            <a:extLst>
              <a:ext uri="{FF2B5EF4-FFF2-40B4-BE49-F238E27FC236}">
                <a16:creationId xmlns:a16="http://schemas.microsoft.com/office/drawing/2014/main" id="{84E0C163-170B-45C1-9810-F4449E76BDE2}"/>
              </a:ext>
            </a:extLst>
          </p:cNvPr>
          <p:cNvSpPr>
            <a:spLocks noChangeArrowheads="1"/>
          </p:cNvSpPr>
          <p:nvPr/>
        </p:nvSpPr>
        <p:spPr bwMode="auto">
          <a:xfrm>
            <a:off x="228600" y="874713"/>
            <a:ext cx="8675688" cy="68262"/>
          </a:xfrm>
          <a:custGeom>
            <a:avLst/>
            <a:gdLst>
              <a:gd name="T0" fmla="*/ 0 w 5465"/>
              <a:gd name="T1" fmla="*/ 2147483646 h 43"/>
              <a:gd name="T2" fmla="*/ 0 w 5465"/>
              <a:gd name="T3" fmla="*/ 0 h 43"/>
              <a:gd name="T4" fmla="*/ 2147483646 w 5465"/>
              <a:gd name="T5" fmla="*/ 0 h 43"/>
              <a:gd name="T6" fmla="*/ 2147483646 w 5465"/>
              <a:gd name="T7" fmla="*/ 2147483646 h 43"/>
              <a:gd name="T8" fmla="*/ 2147483646 w 5465"/>
              <a:gd name="T9" fmla="*/ 2147483646 h 43"/>
              <a:gd name="T10" fmla="*/ 2147483646 w 5465"/>
              <a:gd name="T11" fmla="*/ 2147483646 h 43"/>
              <a:gd name="T12" fmla="*/ 0 w 5465"/>
              <a:gd name="T13" fmla="*/ 2147483646 h 4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3">
                <a:moveTo>
                  <a:pt x="0" y="43"/>
                </a:moveTo>
                <a:lnTo>
                  <a:pt x="0" y="0"/>
                </a:lnTo>
                <a:lnTo>
                  <a:pt x="5465" y="0"/>
                </a:lnTo>
                <a:lnTo>
                  <a:pt x="5450" y="14"/>
                </a:lnTo>
                <a:lnTo>
                  <a:pt x="14" y="14"/>
                </a:lnTo>
                <a:lnTo>
                  <a:pt x="14" y="28"/>
                </a:lnTo>
                <a:lnTo>
                  <a:pt x="0" y="43"/>
                </a:lnTo>
                <a:close/>
              </a:path>
            </a:pathLst>
          </a:custGeom>
          <a:solidFill>
            <a:srgbClr val="C1E1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1138205298"/>
      </p:ext>
    </p:extLst>
  </p:cSld>
  <p:clrMapOvr>
    <a:masterClrMapping/>
  </p:clrMapOvr>
  <p:transition advClick="0">
    <p:cover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6BA4B691-42A5-4841-BE7C-914A2B1AE7C3}"/>
              </a:ext>
            </a:extLst>
          </p:cNvPr>
          <p:cNvSpPr>
            <a:spLocks noGrp="1" noChangeArrowheads="1"/>
          </p:cNvSpPr>
          <p:nvPr>
            <p:ph type="title"/>
          </p:nvPr>
        </p:nvSpPr>
        <p:spPr bwMode="auto">
          <a:xfrm>
            <a:off x="457200" y="274638"/>
            <a:ext cx="8229600" cy="492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defTabSz="381000"/>
            <a:r>
              <a:rPr lang="en-US" altLang="en-US" sz="3200"/>
              <a:t>(1) </a:t>
            </a:r>
            <a:r>
              <a:rPr lang="en-US" altLang="en-US" sz="3200" b="1"/>
              <a:t>Restoring Belief in the External World</a:t>
            </a:r>
            <a:endParaRPr lang="en-US" altLang="en-US" sz="3200" b="1">
              <a:solidFill>
                <a:srgbClr val="FFFFFF"/>
              </a:solidFill>
              <a:latin typeface="Times New Roman" panose="02020603050405020304" pitchFamily="18" charset="0"/>
            </a:endParaRPr>
          </a:p>
        </p:txBody>
      </p:sp>
      <p:sp>
        <p:nvSpPr>
          <p:cNvPr id="4099" name="Rectangle 6">
            <a:extLst>
              <a:ext uri="{FF2B5EF4-FFF2-40B4-BE49-F238E27FC236}">
                <a16:creationId xmlns:a16="http://schemas.microsoft.com/office/drawing/2014/main" id="{5DF61C33-CA7D-41C9-8CE7-3666092AFF1F}"/>
              </a:ext>
            </a:extLst>
          </p:cNvPr>
          <p:cNvSpPr>
            <a:spLocks noGrp="1" noChangeArrowheads="1"/>
          </p:cNvSpPr>
          <p:nvPr>
            <p:ph idx="1"/>
          </p:nvPr>
        </p:nvSpPr>
        <p:spPr bwMode="auto">
          <a:xfrm>
            <a:off x="457200" y="1155700"/>
            <a:ext cx="8229600" cy="4025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indent="0" algn="ctr">
              <a:buFontTx/>
              <a:buNone/>
            </a:pPr>
            <a:r>
              <a:rPr lang="en-US" altLang="en-US" sz="2400" b="1"/>
              <a:t>A 'Probable' Argument for</a:t>
            </a:r>
          </a:p>
          <a:p>
            <a:pPr marL="0" indent="0" algn="ctr">
              <a:buFontTx/>
              <a:buNone/>
            </a:pPr>
            <a:r>
              <a:rPr lang="en-US" altLang="en-US" sz="2400" b="1"/>
              <a:t>Believing in the External World</a:t>
            </a:r>
          </a:p>
          <a:p>
            <a:pPr marL="0" indent="0">
              <a:buFontTx/>
              <a:buNone/>
            </a:pPr>
            <a:r>
              <a:rPr lang="en-US" altLang="en-US" sz="2400" b="1"/>
              <a:t>Distinguishing between the intellect and the imagination:</a:t>
            </a:r>
            <a:r>
              <a:rPr lang="en-US" altLang="en-US" sz="2400"/>
              <a:t> "the mind, when it understands, in a sense turns toward itself and looks at one of the ideas that are in it, whereas when it imagines, it turns towards the body, and intuits in the body something that conforms to the idea" (93)</a:t>
            </a:r>
          </a:p>
          <a:p>
            <a:pPr marL="0" indent="0">
              <a:buFontTx/>
              <a:buNone/>
            </a:pPr>
            <a:r>
              <a:rPr lang="en-US" altLang="en-US" sz="2400"/>
              <a:t> </a:t>
            </a:r>
          </a:p>
          <a:p>
            <a:pPr marL="0" indent="0">
              <a:buFontTx/>
              <a:buNone/>
            </a:pPr>
            <a:r>
              <a:rPr lang="en-US" altLang="en-US" sz="2400"/>
              <a:t>Imagination requires a body, the intellect does not.</a:t>
            </a:r>
          </a:p>
          <a:p>
            <a:pPr marL="0" indent="0">
              <a:buFontTx/>
              <a:buNone/>
            </a:pPr>
            <a:endParaRPr lang="en-US" altLang="en-US" sz="2200">
              <a:solidFill>
                <a:srgbClr val="CCE6FF"/>
              </a:solidFill>
              <a:latin typeface="Times New Roman" panose="02020603050405020304" pitchFamily="18" charset="0"/>
            </a:endParaRPr>
          </a:p>
        </p:txBody>
      </p:sp>
      <p:sp>
        <p:nvSpPr>
          <p:cNvPr id="4100" name="Rectangle 3">
            <a:extLst>
              <a:ext uri="{FF2B5EF4-FFF2-40B4-BE49-F238E27FC236}">
                <a16:creationId xmlns:a16="http://schemas.microsoft.com/office/drawing/2014/main" id="{98958A0C-948D-4DED-8A6C-45AF8FA20F4B}"/>
              </a:ext>
            </a:extLst>
          </p:cNvPr>
          <p:cNvSpPr>
            <a:spLocks noChangeArrowheads="1"/>
          </p:cNvSpPr>
          <p:nvPr/>
        </p:nvSpPr>
        <p:spPr bwMode="auto">
          <a:xfrm>
            <a:off x="250825" y="896938"/>
            <a:ext cx="8629650" cy="22225"/>
          </a:xfrm>
          <a:prstGeom prst="rect">
            <a:avLst/>
          </a:prstGeom>
          <a:solidFill>
            <a:srgbClr val="66B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4101" name="Freeform 4">
            <a:extLst>
              <a:ext uri="{FF2B5EF4-FFF2-40B4-BE49-F238E27FC236}">
                <a16:creationId xmlns:a16="http://schemas.microsoft.com/office/drawing/2014/main" id="{62DCB2C6-1A89-4F33-BBB5-16948D1D7675}"/>
              </a:ext>
            </a:extLst>
          </p:cNvPr>
          <p:cNvSpPr>
            <a:spLocks noChangeArrowheads="1"/>
          </p:cNvSpPr>
          <p:nvPr/>
        </p:nvSpPr>
        <p:spPr bwMode="auto">
          <a:xfrm>
            <a:off x="228600" y="874713"/>
            <a:ext cx="8675688" cy="68262"/>
          </a:xfrm>
          <a:custGeom>
            <a:avLst/>
            <a:gdLst>
              <a:gd name="T0" fmla="*/ 0 w 5465"/>
              <a:gd name="T1" fmla="*/ 2147483646 h 43"/>
              <a:gd name="T2" fmla="*/ 2147483646 w 5465"/>
              <a:gd name="T3" fmla="*/ 2147483646 h 43"/>
              <a:gd name="T4" fmla="*/ 2147483646 w 5465"/>
              <a:gd name="T5" fmla="*/ 0 h 43"/>
              <a:gd name="T6" fmla="*/ 2147483646 w 5465"/>
              <a:gd name="T7" fmla="*/ 2147483646 h 43"/>
              <a:gd name="T8" fmla="*/ 2147483646 w 5465"/>
              <a:gd name="T9" fmla="*/ 2147483646 h 43"/>
              <a:gd name="T10" fmla="*/ 2147483646 w 5465"/>
              <a:gd name="T11" fmla="*/ 2147483646 h 43"/>
              <a:gd name="T12" fmla="*/ 0 w 5465"/>
              <a:gd name="T13" fmla="*/ 2147483646 h 4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3">
                <a:moveTo>
                  <a:pt x="0" y="43"/>
                </a:moveTo>
                <a:lnTo>
                  <a:pt x="5465" y="43"/>
                </a:lnTo>
                <a:lnTo>
                  <a:pt x="5465" y="0"/>
                </a:lnTo>
                <a:lnTo>
                  <a:pt x="5450" y="14"/>
                </a:lnTo>
                <a:lnTo>
                  <a:pt x="5450" y="28"/>
                </a:lnTo>
                <a:lnTo>
                  <a:pt x="14" y="28"/>
                </a:lnTo>
                <a:lnTo>
                  <a:pt x="0" y="43"/>
                </a:lnTo>
                <a:close/>
              </a:path>
            </a:pathLst>
          </a:custGeom>
          <a:solidFill>
            <a:srgbClr val="005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2" name="Freeform 5">
            <a:extLst>
              <a:ext uri="{FF2B5EF4-FFF2-40B4-BE49-F238E27FC236}">
                <a16:creationId xmlns:a16="http://schemas.microsoft.com/office/drawing/2014/main" id="{1AB91AB2-20C1-47B7-9AE3-F1D5AE2E7DDD}"/>
              </a:ext>
            </a:extLst>
          </p:cNvPr>
          <p:cNvSpPr>
            <a:spLocks noChangeArrowheads="1"/>
          </p:cNvSpPr>
          <p:nvPr/>
        </p:nvSpPr>
        <p:spPr bwMode="auto">
          <a:xfrm>
            <a:off x="228600" y="874713"/>
            <a:ext cx="8675688" cy="68262"/>
          </a:xfrm>
          <a:custGeom>
            <a:avLst/>
            <a:gdLst>
              <a:gd name="T0" fmla="*/ 0 w 5465"/>
              <a:gd name="T1" fmla="*/ 2147483646 h 43"/>
              <a:gd name="T2" fmla="*/ 0 w 5465"/>
              <a:gd name="T3" fmla="*/ 0 h 43"/>
              <a:gd name="T4" fmla="*/ 2147483646 w 5465"/>
              <a:gd name="T5" fmla="*/ 0 h 43"/>
              <a:gd name="T6" fmla="*/ 2147483646 w 5465"/>
              <a:gd name="T7" fmla="*/ 2147483646 h 43"/>
              <a:gd name="T8" fmla="*/ 2147483646 w 5465"/>
              <a:gd name="T9" fmla="*/ 2147483646 h 43"/>
              <a:gd name="T10" fmla="*/ 2147483646 w 5465"/>
              <a:gd name="T11" fmla="*/ 2147483646 h 43"/>
              <a:gd name="T12" fmla="*/ 0 w 5465"/>
              <a:gd name="T13" fmla="*/ 2147483646 h 4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3">
                <a:moveTo>
                  <a:pt x="0" y="43"/>
                </a:moveTo>
                <a:lnTo>
                  <a:pt x="0" y="0"/>
                </a:lnTo>
                <a:lnTo>
                  <a:pt x="5465" y="0"/>
                </a:lnTo>
                <a:lnTo>
                  <a:pt x="5450" y="14"/>
                </a:lnTo>
                <a:lnTo>
                  <a:pt x="14" y="14"/>
                </a:lnTo>
                <a:lnTo>
                  <a:pt x="14" y="28"/>
                </a:lnTo>
                <a:lnTo>
                  <a:pt x="0" y="43"/>
                </a:lnTo>
                <a:close/>
              </a:path>
            </a:pathLst>
          </a:custGeom>
          <a:solidFill>
            <a:srgbClr val="C1E1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cSld>
  <p:clrMapOvr>
    <a:masterClrMapping/>
  </p:clrMapOvr>
  <p:transition advClick="0">
    <p:cover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E9D46CC4-2471-4777-ADDB-6F53640B7C80}"/>
              </a:ext>
            </a:extLst>
          </p:cNvPr>
          <p:cNvSpPr>
            <a:spLocks noGrp="1" noChangeArrowheads="1"/>
          </p:cNvSpPr>
          <p:nvPr>
            <p:ph idx="1"/>
          </p:nvPr>
        </p:nvSpPr>
        <p:spPr bwMode="auto">
          <a:xfrm>
            <a:off x="457200" y="1155700"/>
            <a:ext cx="8229600" cy="42100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indent="0" algn="ctr">
              <a:buFontTx/>
              <a:buNone/>
            </a:pPr>
            <a:r>
              <a:rPr lang="en-US" altLang="en-US" sz="2400" b="1"/>
              <a:t>How does imagination require a body?</a:t>
            </a:r>
          </a:p>
          <a:p>
            <a:pPr marL="0" indent="0">
              <a:buFontTx/>
              <a:buNone/>
            </a:pPr>
            <a:r>
              <a:rPr lang="en-US" altLang="en-US" sz="2400"/>
              <a:t>"When external objects act on my senses, they print on them an idea, or rather a figure of themselves. And when the mind attends to these images imprinted on the [pineal] gland in this way it is said to have </a:t>
            </a:r>
            <a:r>
              <a:rPr lang="en-US" altLang="en-US" sz="2400" i="1"/>
              <a:t>sense-perception</a:t>
            </a:r>
            <a:r>
              <a:rPr lang="en-US" altLang="en-US" sz="2400"/>
              <a:t>. When, on the other hand, the images on the gland are imprinted not by external objects, but by the mind itself … then we have </a:t>
            </a:r>
            <a:r>
              <a:rPr lang="en-US" altLang="en-US" sz="2400" i="1"/>
              <a:t>imagination</a:t>
            </a:r>
            <a:r>
              <a:rPr lang="en-US" altLang="en-US" sz="2400"/>
              <a:t>." (AT V 162-3, from the </a:t>
            </a:r>
            <a:r>
              <a:rPr lang="en-US" altLang="en-US" sz="2400" i="1"/>
              <a:t>Conversation with Burman</a:t>
            </a:r>
            <a:r>
              <a:rPr lang="en-US" altLang="en-US" sz="2400"/>
              <a:t>)</a:t>
            </a:r>
          </a:p>
          <a:p>
            <a:pPr marL="0" indent="0">
              <a:buFontTx/>
              <a:buNone/>
            </a:pPr>
            <a:r>
              <a:rPr lang="en-US" altLang="en-US" sz="2400"/>
              <a:t>The imagination uses the pineal gland as a sort of scratch pad.</a:t>
            </a:r>
          </a:p>
        </p:txBody>
      </p:sp>
    </p:spTree>
  </p:cSld>
  <p:clrMapOvr>
    <a:masterClrMapping/>
  </p:clrMapOvr>
  <p:transition advClick="0">
    <p:cover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a:extLst>
              <a:ext uri="{FF2B5EF4-FFF2-40B4-BE49-F238E27FC236}">
                <a16:creationId xmlns:a16="http://schemas.microsoft.com/office/drawing/2014/main" id="{293E483C-5FFE-405D-AC34-A8C22A177D62}"/>
              </a:ext>
            </a:extLst>
          </p:cNvPr>
          <p:cNvSpPr>
            <a:spLocks noGrp="1" noChangeArrowheads="1"/>
          </p:cNvSpPr>
          <p:nvPr>
            <p:ph idx="1"/>
          </p:nvPr>
        </p:nvSpPr>
        <p:spPr bwMode="auto">
          <a:xfrm>
            <a:off x="457200" y="1155700"/>
            <a:ext cx="8229600" cy="4137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indent="0" algn="ctr">
              <a:buFontTx/>
              <a:buNone/>
            </a:pPr>
            <a:r>
              <a:rPr lang="en-US" altLang="en-US" sz="2400" b="1" dirty="0"/>
              <a:t>How does this provide the basis for a merely</a:t>
            </a:r>
          </a:p>
          <a:p>
            <a:pPr marL="0" indent="0" algn="ctr">
              <a:spcBef>
                <a:spcPts val="0"/>
              </a:spcBef>
              <a:buFontTx/>
              <a:buNone/>
            </a:pPr>
            <a:r>
              <a:rPr lang="en-US" altLang="en-US" sz="2400" b="1" i="1" dirty="0"/>
              <a:t>probable </a:t>
            </a:r>
            <a:r>
              <a:rPr lang="en-US" altLang="en-US" sz="2400" b="1" dirty="0"/>
              <a:t>argument that the external world exists?</a:t>
            </a:r>
          </a:p>
          <a:p>
            <a:pPr marL="0" indent="0">
              <a:buFontTx/>
              <a:buNone/>
            </a:pPr>
            <a:r>
              <a:rPr lang="en-US" altLang="en-US" sz="2400" dirty="0"/>
              <a:t>"I easily understand that the imagination can be actualized in this way, provided a body does exist. And since I can think of no other way of explaining imagination that is equally appropriate, I make a probable conjecture from this that a body exists."</a:t>
            </a:r>
          </a:p>
          <a:p>
            <a:pPr marL="0" indent="0">
              <a:buFontTx/>
              <a:buNone/>
            </a:pPr>
            <a:r>
              <a:rPr lang="en-US" altLang="en-US" sz="2400" b="1" dirty="0"/>
              <a:t>But </a:t>
            </a:r>
            <a:r>
              <a:rPr lang="en-US" altLang="en-US" sz="2400" dirty="0"/>
              <a:t>"this is only a probability." </a:t>
            </a:r>
          </a:p>
          <a:p>
            <a:pPr marL="0" indent="0">
              <a:buFontTx/>
              <a:buNone/>
            </a:pPr>
            <a:r>
              <a:rPr lang="en-US" altLang="en-US" sz="2400" dirty="0"/>
              <a:t>Can we do better than this?</a:t>
            </a:r>
          </a:p>
          <a:p>
            <a:pPr marL="0" indent="0">
              <a:buFontTx/>
              <a:buNone/>
            </a:pPr>
            <a:endParaRPr lang="en-US" altLang="en-US" sz="2400" dirty="0"/>
          </a:p>
        </p:txBody>
      </p:sp>
    </p:spTree>
  </p:cSld>
  <p:clrMapOvr>
    <a:masterClrMapping/>
  </p:clrMapOvr>
  <p:transition advClick="0">
    <p:cover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6">
            <a:extLst>
              <a:ext uri="{FF2B5EF4-FFF2-40B4-BE49-F238E27FC236}">
                <a16:creationId xmlns:a16="http://schemas.microsoft.com/office/drawing/2014/main" id="{E79ECA3C-2E0E-47EF-9DD7-7CF492351F83}"/>
              </a:ext>
            </a:extLst>
          </p:cNvPr>
          <p:cNvSpPr>
            <a:spLocks noGrp="1" noChangeArrowheads="1"/>
          </p:cNvSpPr>
          <p:nvPr>
            <p:ph idx="1"/>
          </p:nvPr>
        </p:nvSpPr>
        <p:spPr bwMode="auto">
          <a:xfrm>
            <a:off x="457200" y="381000"/>
            <a:ext cx="8229600" cy="598317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indent="0" algn="ctr">
              <a:buFontTx/>
              <a:buNone/>
            </a:pPr>
            <a:r>
              <a:rPr lang="en-US" altLang="en-US" sz="2400" b="1" dirty="0"/>
              <a:t>A 'Certain' Argument</a:t>
            </a:r>
            <a:endParaRPr lang="en-US" altLang="en-US" sz="2400" dirty="0"/>
          </a:p>
          <a:p>
            <a:pPr marL="0" indent="0">
              <a:buFontTx/>
              <a:buNone/>
            </a:pPr>
            <a:r>
              <a:rPr lang="en-US" altLang="en-US" sz="2400" dirty="0"/>
              <a:t>  Essentially Descartes argues that, given that we </a:t>
            </a:r>
            <a:r>
              <a:rPr lang="en-US" altLang="en-US" sz="2400" dirty="0" smtClean="0"/>
              <a:t>know </a:t>
            </a:r>
            <a:r>
              <a:rPr lang="en-US" altLang="en-US" sz="2400" dirty="0"/>
              <a:t>God is not a deceiver and that we cannot help but believe in an external world, there really must be an external world.</a:t>
            </a:r>
          </a:p>
          <a:p>
            <a:pPr marL="0" indent="0">
              <a:buFontTx/>
              <a:buNone/>
            </a:pPr>
            <a:r>
              <a:rPr lang="en-US" altLang="en-US" sz="2400" dirty="0"/>
              <a:t>A more careful summary of the argument:</a:t>
            </a:r>
          </a:p>
          <a:p>
            <a:pPr marL="0" indent="0">
              <a:buFontTx/>
              <a:buNone/>
            </a:pPr>
            <a:r>
              <a:rPr lang="en-US" altLang="en-US" sz="2400" dirty="0"/>
              <a:t> (1) I have in me "a faculty for receiving and knowing the ideas of sensible things". (96-7)</a:t>
            </a:r>
          </a:p>
          <a:p>
            <a:pPr marL="0" indent="0">
              <a:buFontTx/>
              <a:buNone/>
            </a:pPr>
            <a:r>
              <a:rPr lang="en-US" altLang="en-US" sz="2400" dirty="0"/>
              <a:t> (2) These ideas must come from someplace, i.e., there must exist "either in me or in something else, a certain active faculty of producing or bringing about these ideas." (97)</a:t>
            </a:r>
          </a:p>
          <a:p>
            <a:pPr marL="0" indent="0">
              <a:buFontTx/>
              <a:buNone/>
            </a:pPr>
            <a:r>
              <a:rPr lang="en-US" altLang="en-US" sz="2400" dirty="0"/>
              <a:t>(3) </a:t>
            </a:r>
            <a:r>
              <a:rPr lang="en-US" altLang="en-US" sz="2400" dirty="0" smtClean="0"/>
              <a:t>“… this </a:t>
            </a:r>
            <a:r>
              <a:rPr lang="en-US" altLang="en-US" sz="2400" dirty="0"/>
              <a:t>faculty surely cannot be in me, since it clearly presupposes no act of understanding, and these ideas are produced without my cooperation and often even against my will." (97</a:t>
            </a:r>
            <a:r>
              <a:rPr lang="en-US" altLang="en-US" sz="2400" dirty="0" smtClean="0"/>
              <a:t>)</a:t>
            </a:r>
          </a:p>
          <a:p>
            <a:pPr marL="0" indent="0">
              <a:buFontTx/>
              <a:buNone/>
            </a:pPr>
            <a:r>
              <a:rPr lang="en-US" altLang="en-US" sz="2400" dirty="0"/>
              <a:t> </a:t>
            </a:r>
          </a:p>
        </p:txBody>
      </p:sp>
    </p:spTree>
  </p:cSld>
  <p:clrMapOvr>
    <a:masterClrMapping/>
  </p:clrMapOvr>
  <p:transition advClick="0">
    <p:cover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
            <a:extLst>
              <a:ext uri="{FF2B5EF4-FFF2-40B4-BE49-F238E27FC236}">
                <a16:creationId xmlns:a16="http://schemas.microsoft.com/office/drawing/2014/main" id="{78CA74DD-0BD0-4A20-8B4B-1E3E8C26B1B9}"/>
              </a:ext>
            </a:extLst>
          </p:cNvPr>
          <p:cNvSpPr>
            <a:spLocks noGrp="1" noChangeArrowheads="1"/>
          </p:cNvSpPr>
          <p:nvPr>
            <p:ph idx="1"/>
          </p:nvPr>
        </p:nvSpPr>
        <p:spPr bwMode="auto">
          <a:xfrm>
            <a:off x="457200" y="381000"/>
            <a:ext cx="8229600" cy="45799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indent="0">
              <a:buFontTx/>
              <a:buNone/>
            </a:pPr>
            <a:r>
              <a:rPr lang="en-US" altLang="en-US" sz="2400"/>
              <a:t/>
            </a:r>
            <a:br>
              <a:rPr lang="en-US" altLang="en-US" sz="2400"/>
            </a:br>
            <a:r>
              <a:rPr lang="en-US" altLang="en-US" sz="2400"/>
              <a:t>Remember Descartes' theory of the </a:t>
            </a:r>
            <a:r>
              <a:rPr lang="en-US" altLang="en-US" sz="2400" b="1"/>
              <a:t>transparency of the mind</a:t>
            </a:r>
            <a:r>
              <a:rPr lang="en-US" altLang="en-US" sz="2400"/>
              <a:t> here. If you were producing these ideas yourself, you'd know about it. </a:t>
            </a:r>
            <a:br>
              <a:rPr lang="en-US" altLang="en-US" sz="2400"/>
            </a:br>
            <a:r>
              <a:rPr lang="en-US" altLang="en-US" sz="2400"/>
              <a:t> </a:t>
            </a:r>
          </a:p>
          <a:p>
            <a:pPr marL="0" indent="0">
              <a:buFontTx/>
              <a:buNone/>
            </a:pPr>
            <a:r>
              <a:rPr lang="en-US" altLang="en-US" sz="2400"/>
              <a:t>(4) So, if I don't produce my ideas of sensible things myself, these ideas must be produced by the sensible things themselves or else by "God, or some other creature more noble than a body, which contains eminently all that is contained objectively in the ideas." (97)</a:t>
            </a:r>
          </a:p>
          <a:p>
            <a:pPr marL="0" indent="0">
              <a:buFontTx/>
              <a:buNone/>
            </a:pPr>
            <a:r>
              <a:rPr lang="en-US" altLang="en-US" sz="2400"/>
              <a:t> (5) But I can't tell which of the possibilities mentioned in #4 holds.</a:t>
            </a:r>
          </a:p>
        </p:txBody>
      </p:sp>
    </p:spTree>
  </p:cSld>
  <p:clrMapOvr>
    <a:masterClrMapping/>
  </p:clrMapOvr>
  <p:transition advClick="0">
    <p:cover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a:extLst>
              <a:ext uri="{FF2B5EF4-FFF2-40B4-BE49-F238E27FC236}">
                <a16:creationId xmlns:a16="http://schemas.microsoft.com/office/drawing/2014/main" id="{6D059672-EACE-4ED0-90DA-213B6BE14F30}"/>
              </a:ext>
            </a:extLst>
          </p:cNvPr>
          <p:cNvSpPr>
            <a:spLocks noGrp="1" noChangeArrowheads="1"/>
          </p:cNvSpPr>
          <p:nvPr>
            <p:ph idx="1"/>
          </p:nvPr>
        </p:nvSpPr>
        <p:spPr bwMode="auto">
          <a:xfrm>
            <a:off x="457200" y="381000"/>
            <a:ext cx="8229600" cy="602626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indent="0">
              <a:buFontTx/>
              <a:buNone/>
            </a:pPr>
            <a:r>
              <a:rPr lang="en-US" altLang="en-US" sz="2200" dirty="0"/>
              <a:t>(6) Now, "since God has given me no faculty whatsoever for making this determination, but instead has given me a great inclination to believe that these ideas issue from corporeal things, I fail to see how God could be understood not to be a deceiver, if these ideas were to issue from a source other than corporeal things. And consequently corporeal things exist." (97)</a:t>
            </a:r>
          </a:p>
          <a:p>
            <a:pPr marL="0" indent="0" algn="ctr">
              <a:buFontTx/>
              <a:buNone/>
            </a:pPr>
            <a:r>
              <a:rPr lang="en-US" altLang="en-US" sz="2200" b="1" dirty="0"/>
              <a:t>An Addendum to the Argument -- What is</a:t>
            </a:r>
          </a:p>
          <a:p>
            <a:pPr marL="0" indent="0" algn="ctr">
              <a:spcBef>
                <a:spcPts val="0"/>
              </a:spcBef>
              <a:buFontTx/>
              <a:buNone/>
            </a:pPr>
            <a:r>
              <a:rPr lang="en-US" altLang="en-US" sz="2200" b="1" dirty="0"/>
              <a:t>the external world like?</a:t>
            </a:r>
          </a:p>
          <a:p>
            <a:pPr marL="0" indent="0">
              <a:buFontTx/>
              <a:buNone/>
            </a:pPr>
            <a:r>
              <a:rPr lang="en-US" altLang="en-US" sz="2200" dirty="0" smtClean="0"/>
              <a:t>“… perhaps </a:t>
            </a:r>
            <a:r>
              <a:rPr lang="en-US" altLang="en-US" sz="2200" dirty="0"/>
              <a:t>not all bodies exist exactly as I grasp them by sense … But at least they do contain everything I clearly and distinctly understand" (97)</a:t>
            </a:r>
          </a:p>
          <a:p>
            <a:pPr marL="0" indent="0">
              <a:buFontTx/>
              <a:buNone/>
            </a:pPr>
            <a:r>
              <a:rPr lang="en-US" altLang="en-US" sz="2200" dirty="0"/>
              <a:t>"although I feel heat as I draw closer to the fire, and I also feel pain upon drawing too close to it, there is not a single argument that persuades that there is something in the fire similar to that heat, any more than to that pain. On the contrary, I am convinced only that there is something in the fire that … causes in us those sensations" (99</a:t>
            </a:r>
            <a:r>
              <a:rPr lang="en-US" altLang="en-US" sz="2200" dirty="0" smtClean="0"/>
              <a:t>)</a:t>
            </a:r>
            <a:endParaRPr lang="en-US" altLang="en-US" sz="2200" dirty="0"/>
          </a:p>
        </p:txBody>
      </p:sp>
    </p:spTree>
  </p:cSld>
  <p:clrMapOvr>
    <a:masterClrMapping/>
  </p:clrMapOvr>
  <p:transition advClick="0">
    <p:cover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6">
            <a:extLst>
              <a:ext uri="{FF2B5EF4-FFF2-40B4-BE49-F238E27FC236}">
                <a16:creationId xmlns:a16="http://schemas.microsoft.com/office/drawing/2014/main" id="{9E90B06E-0022-4D9C-9D1D-8D7089BEF2B1}"/>
              </a:ext>
            </a:extLst>
          </p:cNvPr>
          <p:cNvSpPr>
            <a:spLocks noGrp="1" noChangeArrowheads="1"/>
          </p:cNvSpPr>
          <p:nvPr>
            <p:ph idx="1"/>
          </p:nvPr>
        </p:nvSpPr>
        <p:spPr bwMode="auto">
          <a:xfrm>
            <a:off x="457200" y="381000"/>
            <a:ext cx="8229600" cy="502291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indent="0" algn="ctr">
              <a:buFontTx/>
              <a:buNone/>
            </a:pPr>
            <a:r>
              <a:rPr lang="en-US" altLang="en-US" sz="2400" b="1" dirty="0"/>
              <a:t>The limitations of the proof of the external world</a:t>
            </a:r>
            <a:endParaRPr lang="en-US" altLang="en-US" sz="2400" dirty="0"/>
          </a:p>
          <a:p>
            <a:pPr marL="0" indent="0">
              <a:buFontTx/>
              <a:buNone/>
            </a:pPr>
            <a:r>
              <a:rPr lang="en-US" altLang="en-US" sz="2400" dirty="0"/>
              <a:t>How well Descartes' argument for the existence of the external world works depends on what sort of property </a:t>
            </a:r>
            <a:r>
              <a:rPr lang="en-US" altLang="en-US" sz="2400" dirty="0" smtClean="0"/>
              <a:t>we're </a:t>
            </a:r>
            <a:r>
              <a:rPr lang="en-US" altLang="en-US" sz="2400" dirty="0"/>
              <a:t>dealing with. </a:t>
            </a:r>
            <a:endParaRPr lang="en-US" altLang="en-US" sz="2400" dirty="0">
              <a:solidFill>
                <a:srgbClr val="FF0000"/>
              </a:solidFill>
            </a:endParaRPr>
          </a:p>
          <a:p>
            <a:pPr marL="0" indent="0">
              <a:buFontTx/>
              <a:buNone/>
            </a:pPr>
            <a:r>
              <a:rPr lang="en-US" altLang="en-US" sz="2400" dirty="0"/>
              <a:t> “… perhaps not all bodies exist exactly as I grasp them by sense … But at least they do contain everything I clearly and distinctly understand" (97) (</a:t>
            </a:r>
            <a:r>
              <a:rPr lang="en-US" altLang="en-US" sz="2400" b="1" dirty="0"/>
              <a:t>JP: this is the key </a:t>
            </a:r>
            <a:r>
              <a:rPr lang="en-US" altLang="en-US" sz="2400" b="1" dirty="0" smtClean="0"/>
              <a:t>that makes </a:t>
            </a:r>
            <a:r>
              <a:rPr lang="en-US" altLang="en-US" sz="2400" b="1" dirty="0"/>
              <a:t>a scientific investigation of natural phenomena possible</a:t>
            </a:r>
            <a:r>
              <a:rPr lang="en-US" altLang="en-US" sz="2400" dirty="0"/>
              <a:t>)</a:t>
            </a:r>
          </a:p>
          <a:p>
            <a:pPr marL="0" indent="0">
              <a:buFontTx/>
              <a:buNone/>
            </a:pPr>
            <a:r>
              <a:rPr lang="en-US" altLang="en-US" sz="2400" dirty="0"/>
              <a:t> "As far as the remaining matters are concerned, which are either merely particular (for example, that the sun is of such and such a size or shape, and so on) or less clearly understood (for example, light, sound, pain and the like), … these matters are very doubtful and uncertain" (97)</a:t>
            </a:r>
          </a:p>
        </p:txBody>
      </p:sp>
    </p:spTree>
  </p:cSld>
  <p:clrMapOvr>
    <a:masterClrMapping/>
  </p:clrMapOvr>
  <p:transition advClick="0">
    <p:cover dir="r"/>
  </p:transition>
</p:sld>
</file>

<file path=ppt/theme/theme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theme>
</file>

<file path=docProps/app.xml><?xml version="1.0" encoding="utf-8"?>
<Properties xmlns="http://schemas.openxmlformats.org/officeDocument/2006/extended-properties" xmlns:vt="http://schemas.openxmlformats.org/officeDocument/2006/docPropsVTypes">
  <TotalTime>2033</TotalTime>
  <Words>1376</Words>
  <Application>Microsoft Office PowerPoint</Application>
  <PresentationFormat>On-screen Show (4:3)</PresentationFormat>
  <Paragraphs>78</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Times New Roman</vt:lpstr>
      <vt:lpstr>Office Theme</vt:lpstr>
      <vt:lpstr>Meditation Six</vt:lpstr>
      <vt:lpstr>Objectives</vt:lpstr>
      <vt:lpstr>(1) Restoring Belief in the External World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 A New Problem of Error</vt:lpstr>
      <vt:lpstr>PowerPoint Presentation</vt:lpstr>
      <vt:lpstr>(3) Proving Mind and Body are Distinct</vt:lpstr>
      <vt:lpstr>PowerPoint Presentation</vt:lpstr>
      <vt:lpstr>PowerPoint Presentation</vt:lpstr>
      <vt:lpstr>Solving the Mind-Body Problem</vt:lpstr>
      <vt:lpstr>PowerPoint Presentation</vt:lpstr>
      <vt:lpstr>(4) Telling Dream from Reality</vt:lpstr>
      <vt:lpstr>Why Defeating the EDH does not eliminate the Dream Problem</vt:lpstr>
      <vt:lpstr>An Alternative Interpretation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Meditation Two</dc:title>
  <dc:creator>Jason Potter</dc:creator>
  <cp:lastModifiedBy>Jason Potter</cp:lastModifiedBy>
  <cp:revision>46</cp:revision>
  <dcterms:modified xsi:type="dcterms:W3CDTF">2024-02-22T22:02:46Z</dcterms:modified>
</cp:coreProperties>
</file>